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theme/theme11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6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1" r:id="rId12"/>
  </p:sldMasterIdLst>
  <p:notesMasterIdLst>
    <p:notesMasterId r:id="rId31"/>
  </p:notesMasterIdLst>
  <p:sldIdLst>
    <p:sldId id="256" r:id="rId13"/>
    <p:sldId id="275" r:id="rId14"/>
    <p:sldId id="258" r:id="rId15"/>
    <p:sldId id="259" r:id="rId16"/>
    <p:sldId id="257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2" r:id="rId28"/>
    <p:sldId id="273" r:id="rId29"/>
    <p:sldId id="276" r:id="rId30"/>
  </p:sldIdLst>
  <p:sldSz cx="12192000" cy="6858000"/>
  <p:notesSz cx="6797675" cy="992505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/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ED7D31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1-6A3D-4E21-B4C9-B6ED3CA47F82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3-6A3D-4E21-B4C9-B6ED3CA47F82}"/>
              </c:ext>
            </c:extLst>
          </c:dPt>
          <c:dPt>
            <c:idx val="2"/>
            <c:bubble3D val="0"/>
            <c:spPr>
              <a:solidFill>
                <a:srgbClr val="70AD47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5-6A3D-4E21-B4C9-B6ED3CA47F82}"/>
              </c:ext>
            </c:extLst>
          </c:dPt>
          <c:dLbls>
            <c:dLbl>
              <c:idx val="0"/>
              <c:layout>
                <c:manualLayout>
                  <c:x val="0.16797779138414565"/>
                  <c:y val="-6.6819816414163444E-2"/>
                </c:manualLayout>
              </c:layout>
              <c:tx>
                <c:rich>
                  <a:bodyPr/>
                  <a:lstStyle/>
                  <a:p>
                    <a:r>
                      <a:rPr lang="en-US" sz="2500" b="0" u="none" strike="noStrike" dirty="0">
                        <a:solidFill>
                          <a:srgbClr val="595959"/>
                        </a:solidFill>
                        <a:uFillTx/>
                        <a:latin typeface="Montserrat"/>
                      </a:rPr>
                      <a:t>240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1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A3D-4E21-B4C9-B6ED3CA47F82}"/>
                </c:ext>
              </c:extLst>
            </c:dLbl>
            <c:dLbl>
              <c:idx val="1"/>
              <c:layout>
                <c:manualLayout>
                  <c:x val="0.40793858654572901"/>
                  <c:y val="-0.109607612235404"/>
                </c:manualLayout>
              </c:layout>
              <c:tx>
                <c:rich>
                  <a:bodyPr/>
                  <a:lstStyle/>
                  <a:p>
                    <a:r>
                      <a:rPr lang="en-US" sz="2500" b="0" u="none" strike="noStrike" dirty="0">
                        <a:solidFill>
                          <a:srgbClr val="595959"/>
                        </a:solidFill>
                        <a:uFillTx/>
                        <a:latin typeface="Montserrat"/>
                      </a:rPr>
                      <a:t>333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1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A3D-4E21-B4C9-B6ED3CA47F82}"/>
                </c:ext>
              </c:extLst>
            </c:dLbl>
            <c:dLbl>
              <c:idx val="2"/>
              <c:layout>
                <c:manualLayout>
                  <c:x val="-0.199171080986351"/>
                  <c:y val="3.8978226780058703E-2"/>
                </c:manualLayout>
              </c:layout>
              <c:tx>
                <c:rich>
                  <a:bodyPr/>
                  <a:lstStyle/>
                  <a:p>
                    <a:r>
                      <a:rPr lang="en-US" sz="2500" b="0" u="none" strike="noStrike" dirty="0">
                        <a:solidFill>
                          <a:srgbClr val="595959"/>
                        </a:solidFill>
                        <a:uFillTx/>
                        <a:latin typeface="Montserrat"/>
                      </a:rPr>
                      <a:t>219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1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A3D-4E21-B4C9-B6ED3CA47F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2500" b="1" u="none" strike="noStrike">
                    <a:solidFill>
                      <a:srgbClr val="595959"/>
                    </a:solidFill>
                    <a:uFillTx/>
                    <a:latin typeface="Montserrat"/>
                  </a:defRPr>
                </a:pPr>
                <a:endParaRPr lang="ru-KZ"/>
              </a:p>
            </c:txPr>
            <c:showLegendKey val="0"/>
            <c:showVal val="0"/>
            <c:showCatName val="0"/>
            <c:showSerName val="0"/>
            <c:showPercent val="1"/>
            <c:showBubbleSize val="1"/>
            <c:separator>
</c:separator>
            <c:showLeaderLines val="1"/>
            <c:leaderLines>
              <c:spPr>
                <a:ln w="9360">
                  <a:solidFill>
                    <a:srgbClr val="A6A6A6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окжетпес</c:v>
                </c:pt>
                <c:pt idx="1">
                  <c:v>алматы</c:v>
                </c:pt>
                <c:pt idx="2">
                  <c:v>ессентуки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240</c:v>
                </c:pt>
                <c:pt idx="1">
                  <c:v>333</c:v>
                </c:pt>
                <c:pt idx="2">
                  <c:v>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A3D-4E21-B4C9-B6ED3CA47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13244584014730501"/>
          <c:y val="0.86050771223019695"/>
          <c:w val="0.75430553233058095"/>
          <c:h val="7.4161088378545598E-2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500" b="0" u="none" strike="noStrike">
              <a:solidFill>
                <a:srgbClr val="595959"/>
              </a:solidFill>
              <a:uFillTx/>
              <a:latin typeface="Montserrat"/>
            </a:defRPr>
          </a:pPr>
          <a:endParaRPr lang="ru-KZ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0AD47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C42-48F7-91BC-B81710601FC4}"/>
              </c:ext>
            </c:extLst>
          </c:dPt>
          <c:dLbls>
            <c:dLbl>
              <c:idx val="0"/>
              <c:layout>
                <c:manualLayout>
                  <c:x val="0.25466730220399503"/>
                  <c:y val="-6.7573221757322194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u="none" strike="noStrike">
                        <a:solidFill>
                          <a:srgbClr val="404040"/>
                        </a:solidFill>
                        <a:uFillTx/>
                        <a:latin typeface="Montserrat"/>
                      </a:rPr>
                      <a:t>4 881</a:t>
                    </a:r>
                  </a:p>
                </c:rich>
              </c:tx>
              <c:numFmt formatCode="#,##0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C42-48F7-91BC-B81710601FC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600" b="1" u="none" strike="noStrike">
                    <a:solidFill>
                      <a:srgbClr val="404040"/>
                    </a:solidFill>
                    <a:uFillTx/>
                    <a:latin typeface="Montserrat"/>
                  </a:defRPr>
                </a:pPr>
                <a:endParaRPr lang="ru-K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"/>
                <c:pt idx="0">
                  <c:v>4596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42-48F7-91BC-B81710601FC4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C42-48F7-91BC-B81710601FC4}"/>
              </c:ext>
            </c:extLst>
          </c:dPt>
          <c:dLbls>
            <c:dLbl>
              <c:idx val="0"/>
              <c:layout>
                <c:manualLayout>
                  <c:x val="-0.24830383480825999"/>
                  <c:y val="0.114582606927011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u="none" strike="noStrike">
                        <a:solidFill>
                          <a:srgbClr val="404040"/>
                        </a:solidFill>
                        <a:uFillTx/>
                        <a:latin typeface="Montserrat"/>
                      </a:rPr>
                      <a:t>4 596</a:t>
                    </a:r>
                  </a:p>
                </c:rich>
              </c:tx>
              <c:numFmt formatCode="#,##0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C42-48F7-91BC-B81710601FC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400" b="0" u="none" strike="noStrike">
                    <a:solidFill>
                      <a:srgbClr val="404040"/>
                    </a:solidFill>
                    <a:uFillTx/>
                    <a:latin typeface="Calibri"/>
                  </a:defRPr>
                </a:pPr>
                <a:endParaRPr lang="ru-K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"/>
                <c:pt idx="0">
                  <c:v>4800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C42-48F7-91BC-B81710601F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146150"/>
        <c:axId val="9921557"/>
      </c:barChart>
      <c:catAx>
        <c:axId val="6214615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921557"/>
        <c:crosses val="autoZero"/>
        <c:auto val="1"/>
        <c:lblAlgn val="ctr"/>
        <c:lblOffset val="100"/>
        <c:noMultiLvlLbl val="0"/>
      </c:catAx>
      <c:valAx>
        <c:axId val="992155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2146150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sz="1400" b="0" u="none" strike="noStrike">
              <a:solidFill>
                <a:srgbClr val="595959"/>
              </a:solidFill>
              <a:uFillTx/>
              <a:latin typeface="Montserrat"/>
            </a:defRPr>
          </a:pPr>
          <a:endParaRPr lang="ru-KZ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71-457E-84AE-A4998371460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71-457E-84AE-A4998371460D}"/>
              </c:ext>
            </c:extLst>
          </c:dPt>
          <c:dLbls>
            <c:dLbl>
              <c:idx val="0"/>
              <c:layout>
                <c:manualLayout>
                  <c:x val="0.13032028961337153"/>
                  <c:y val="-3.089316750595257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635185194544"/>
                      <c:h val="0.2188113830439786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2071-457E-84AE-A4998371460D}"/>
                </c:ext>
              </c:extLst>
            </c:dLbl>
            <c:dLbl>
              <c:idx val="1"/>
              <c:layout>
                <c:manualLayout>
                  <c:x val="-8.3228468091486291E-2"/>
                  <c:y val="-0.42735267968090246"/>
                </c:manualLayout>
              </c:layout>
              <c:tx>
                <c:rich>
                  <a:bodyPr/>
                  <a:lstStyle/>
                  <a:p>
                    <a:fld id="{64534D0B-A315-4523-A156-1937EFD8E114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86648936237803"/>
                      <c:h val="0.2188115427737925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071-457E-84AE-A499837146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38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71-457E-84AE-A4998371460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71-457E-84AE-A4998371460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71-457E-84AE-A4998371460D}"/>
              </c:ext>
            </c:extLst>
          </c:dPt>
          <c:dLbls>
            <c:dLbl>
              <c:idx val="0"/>
              <c:layout>
                <c:manualLayout>
                  <c:x val="-0.18529033171320036"/>
                  <c:y val="0.213584309617239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398267534635965"/>
                      <c:h val="0.218811542773792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071-457E-84AE-A4998371460D}"/>
                </c:ext>
              </c:extLst>
            </c:dLbl>
            <c:dLbl>
              <c:idx val="1"/>
              <c:layout>
                <c:manualLayout>
                  <c:x val="-4.9937319191694605E-2"/>
                  <c:y val="-0.3243761303602030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93241894131632"/>
                      <c:h val="0.218811542773792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071-457E-84AE-A499837146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42</c:v>
                </c:pt>
                <c:pt idx="1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71-457E-84AE-A4998371460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882445141065832E-2"/>
          <c:y val="0.12483244070766233"/>
          <c:w val="0.95023510971786829"/>
          <c:h val="0.7035229533193018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медики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2023</c:v>
                </c:pt>
                <c:pt idx="1">
                  <c:v>2024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105</c:v>
                </c:pt>
                <c:pt idx="1">
                  <c:v>145</c:v>
                </c:pt>
                <c:pt idx="2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6B-4FEE-83CF-7C101B7C1B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0025336"/>
        <c:axId val="160024256"/>
      </c:barChart>
      <c:catAx>
        <c:axId val="1600253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0024256"/>
        <c:crosses val="autoZero"/>
        <c:auto val="1"/>
        <c:lblAlgn val="ctr"/>
        <c:lblOffset val="100"/>
        <c:noMultiLvlLbl val="0"/>
      </c:catAx>
      <c:valAx>
        <c:axId val="1600242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00253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4.5821043732529085E-2"/>
          <c:y val="8.6169462085436688E-2"/>
          <c:w val="0.95417895626747096"/>
          <c:h val="0.810427183412039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Calibri"/>
                  </a:defRPr>
                </a:pPr>
                <a:endParaRPr lang="ru-KZ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"/>
                <c:pt idx="0">
                  <c:v>382772207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08-4FF4-B0DA-EE2AB2C54196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ED7D31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Calibri"/>
                  </a:defRPr>
                </a:pPr>
                <a:endParaRPr lang="ru-KZ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"/>
                <c:pt idx="0">
                  <c:v>485243574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08-4FF4-B0DA-EE2AB2C541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857265"/>
        <c:axId val="11347214"/>
      </c:barChart>
      <c:catAx>
        <c:axId val="5085726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347214"/>
        <c:crosses val="autoZero"/>
        <c:auto val="1"/>
        <c:lblAlgn val="ctr"/>
        <c:lblOffset val="100"/>
        <c:noMultiLvlLbl val="0"/>
      </c:catAx>
      <c:valAx>
        <c:axId val="1134721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857265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  <c:showDLblsOverMax val="1"/>
  </c:chart>
  <c:spPr>
    <a:noFill/>
    <a:ln w="0">
      <a:noFill/>
    </a:ln>
  </c:spPr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8684886003321799"/>
          <c:y val="2.3435722411831599E-2"/>
          <c:w val="0.74384719915446196"/>
          <c:h val="0.811717861205916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ФАКТ 2024</c:v>
                </c:pt>
              </c:strCache>
            </c:strRef>
          </c:tx>
          <c:spPr>
            <a:solidFill>
              <a:srgbClr val="ED7D31"/>
            </a:solidFill>
            <a:ln w="0">
              <a:noFill/>
            </a:ln>
          </c:spPr>
          <c:invertIfNegative val="0"/>
          <c:dLbls>
            <c:numFmt formatCode="#\ ##0.0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197" b="0" u="none" strike="noStrike">
                    <a:solidFill>
                      <a:srgbClr val="404040"/>
                    </a:solidFill>
                    <a:uFillTx/>
                    <a:latin typeface="Montserrat"/>
                  </a:defRPr>
                </a:pPr>
                <a:endParaRPr lang="ru-K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Астана</c:v>
                </c:pt>
                <c:pt idx="1">
                  <c:v>Алматы</c:v>
                </c:pt>
                <c:pt idx="2">
                  <c:v>Окжетпес</c:v>
                </c:pt>
              </c:strCache>
            </c:strRef>
          </c:cat>
          <c:val>
            <c:numRef>
              <c:f>0</c:f>
              <c:numCache>
                <c:formatCode>#\ ##0.0</c:formatCode>
                <c:ptCount val="3"/>
                <c:pt idx="0">
                  <c:v>2138.8000000000002</c:v>
                </c:pt>
                <c:pt idx="1">
                  <c:v>1683.5</c:v>
                </c:pt>
                <c:pt idx="2">
                  <c:v>1475.3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91-4EF2-8F0E-7BAF5DE86AAE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ПЛАН 2024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numFmt formatCode="#\ ##0.0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197" b="0" u="none" strike="noStrike">
                    <a:solidFill>
                      <a:srgbClr val="404040"/>
                    </a:solidFill>
                    <a:uFillTx/>
                    <a:latin typeface="Montserrat"/>
                  </a:defRPr>
                </a:pPr>
                <a:endParaRPr lang="ru-K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Астана</c:v>
                </c:pt>
                <c:pt idx="1">
                  <c:v>Алматы</c:v>
                </c:pt>
                <c:pt idx="2">
                  <c:v>Окжетпес</c:v>
                </c:pt>
              </c:strCache>
            </c:strRef>
          </c:cat>
          <c:val>
            <c:numRef>
              <c:f>1</c:f>
              <c:numCache>
                <c:formatCode>#\ ##0.0</c:formatCode>
                <c:ptCount val="3"/>
                <c:pt idx="0">
                  <c:v>2086.6</c:v>
                </c:pt>
                <c:pt idx="1">
                  <c:v>1681.7</c:v>
                </c:pt>
                <c:pt idx="2">
                  <c:v>1470.9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91-4EF2-8F0E-7BAF5DE86AAE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ФАКТ 2023</c:v>
                </c:pt>
              </c:strCache>
            </c:strRef>
          </c:tx>
          <c:spPr>
            <a:solidFill>
              <a:srgbClr val="70AD47"/>
            </a:solidFill>
            <a:ln w="0">
              <a:noFill/>
            </a:ln>
          </c:spPr>
          <c:invertIfNegative val="0"/>
          <c:dLbls>
            <c:numFmt formatCode="#\ ##0.0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197" b="0" u="none" strike="noStrike">
                    <a:solidFill>
                      <a:srgbClr val="404040"/>
                    </a:solidFill>
                    <a:uFillTx/>
                    <a:latin typeface="Montserrat"/>
                  </a:defRPr>
                </a:pPr>
                <a:endParaRPr lang="ru-K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Астана</c:v>
                </c:pt>
                <c:pt idx="1">
                  <c:v>Алматы</c:v>
                </c:pt>
                <c:pt idx="2">
                  <c:v>Окжетпес</c:v>
                </c:pt>
              </c:strCache>
            </c:strRef>
          </c:cat>
          <c:val>
            <c:numRef>
              <c:f>2</c:f>
              <c:numCache>
                <c:formatCode>#\ ##0.0</c:formatCode>
                <c:ptCount val="3"/>
                <c:pt idx="0">
                  <c:v>2000.3</c:v>
                </c:pt>
                <c:pt idx="1">
                  <c:v>1471.9</c:v>
                </c:pt>
                <c:pt idx="2">
                  <c:v>1230.0999999999999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91-4EF2-8F0E-7BAF5DE86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6767691"/>
        <c:axId val="91266794"/>
      </c:barChart>
      <c:catAx>
        <c:axId val="86767691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sz="1197" b="0" u="none" strike="noStrike">
                <a:solidFill>
                  <a:srgbClr val="595959"/>
                </a:solidFill>
                <a:uFillTx/>
                <a:latin typeface="Montserrat"/>
              </a:defRPr>
            </a:pPr>
            <a:endParaRPr lang="ru-KZ"/>
          </a:p>
        </c:txPr>
        <c:crossAx val="91266794"/>
        <c:crosses val="autoZero"/>
        <c:auto val="1"/>
        <c:lblAlgn val="ctr"/>
        <c:lblOffset val="100"/>
        <c:noMultiLvlLbl val="0"/>
      </c:catAx>
      <c:valAx>
        <c:axId val="91266794"/>
        <c:scaling>
          <c:orientation val="minMax"/>
          <c:max val="2200"/>
        </c:scaling>
        <c:delete val="1"/>
        <c:axPos val="b"/>
        <c:numFmt formatCode="#\ ##0.0" sourceLinked="1"/>
        <c:majorTickMark val="none"/>
        <c:minorTickMark val="none"/>
        <c:tickLblPos val="nextTo"/>
        <c:crossAx val="86767691"/>
        <c:crosses val="autoZero"/>
        <c:crossBetween val="between"/>
      </c:valAx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26881818057913098"/>
          <c:y val="0.83033783830836505"/>
          <c:w val="0.65409992986017096"/>
          <c:h val="5.8150519388056002E-2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97" b="0" u="none" strike="noStrike">
              <a:solidFill>
                <a:srgbClr val="595959"/>
              </a:solidFill>
              <a:uFillTx/>
              <a:latin typeface="Montserrat"/>
            </a:defRPr>
          </a:pPr>
          <a:endParaRPr lang="ru-KZ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окжетпес</c:v>
                </c:pt>
              </c:strCache>
            </c:strRef>
          </c:tx>
          <c:spPr>
            <a:solidFill>
              <a:srgbClr val="ED7D31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197" b="1" u="none" strike="noStrike">
                    <a:solidFill>
                      <a:srgbClr val="404040"/>
                    </a:solidFill>
                    <a:uFillTx/>
                    <a:latin typeface="Montserrat"/>
                  </a:defRPr>
                </a:pPr>
                <a:endParaRPr lang="ru-K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план закупок</c:v>
                </c:pt>
                <c:pt idx="1">
                  <c:v>проведено закупок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1165.9000000000001</c:v>
                </c:pt>
                <c:pt idx="1">
                  <c:v>1165.2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72-4D52-9B20-82FB7B405ACD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алматы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197" b="1" u="none" strike="noStrike">
                    <a:solidFill>
                      <a:srgbClr val="404040"/>
                    </a:solidFill>
                    <a:uFillTx/>
                    <a:latin typeface="Montserrat"/>
                  </a:defRPr>
                </a:pPr>
                <a:endParaRPr lang="ru-K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план закупок</c:v>
                </c:pt>
                <c:pt idx="1">
                  <c:v>проведено закупок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0">
                  <c:v>1682.2</c:v>
                </c:pt>
                <c:pt idx="1">
                  <c:v>1682.2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72-4D52-9B20-82FB7B405ACD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ессентуки</c:v>
                </c:pt>
              </c:strCache>
            </c:strRef>
          </c:tx>
          <c:spPr>
            <a:solidFill>
              <a:srgbClr val="70AD47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197" b="1" u="none" strike="noStrike">
                    <a:solidFill>
                      <a:srgbClr val="404040"/>
                    </a:solidFill>
                    <a:uFillTx/>
                    <a:latin typeface="Montserrat"/>
                  </a:defRPr>
                </a:pPr>
                <a:endParaRPr lang="ru-K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план закупок</c:v>
                </c:pt>
                <c:pt idx="1">
                  <c:v>проведено закупок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2"/>
                <c:pt idx="0">
                  <c:v>1148.0999999999999</c:v>
                </c:pt>
                <c:pt idx="1">
                  <c:v>1070.3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72-4D52-9B20-82FB7B405A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9593317"/>
        <c:axId val="17324864"/>
      </c:barChart>
      <c:catAx>
        <c:axId val="29593317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sz="1197" b="1" u="none" strike="noStrike">
                <a:solidFill>
                  <a:srgbClr val="595959"/>
                </a:solidFill>
                <a:uFillTx/>
                <a:latin typeface="Montserrat"/>
              </a:defRPr>
            </a:pPr>
            <a:endParaRPr lang="ru-KZ"/>
          </a:p>
        </c:txPr>
        <c:crossAx val="17324864"/>
        <c:crosses val="autoZero"/>
        <c:auto val="1"/>
        <c:lblAlgn val="ctr"/>
        <c:lblOffset val="100"/>
        <c:noMultiLvlLbl val="0"/>
      </c:catAx>
      <c:valAx>
        <c:axId val="173248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9593317"/>
        <c:crosses val="autoZero"/>
        <c:crossBetween val="between"/>
      </c:valAx>
      <c:spPr>
        <a:noFill/>
        <a:ln w="25560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1800" b="0" u="none" strike="noStrike">
                <a:solidFill>
                  <a:srgbClr val="595959"/>
                </a:solidFill>
                <a:uFillTx/>
                <a:latin typeface="Montserrat"/>
              </a:defRPr>
            </a:pPr>
            <a:endParaRPr lang="ru-KZ"/>
          </a:p>
        </c:txPr>
      </c:legendEntry>
      <c:legendEntry>
        <c:idx val="1"/>
        <c:txPr>
          <a:bodyPr/>
          <a:lstStyle/>
          <a:p>
            <a:pPr>
              <a:defRPr sz="1800" b="0" u="none" strike="noStrike">
                <a:solidFill>
                  <a:srgbClr val="595959"/>
                </a:solidFill>
                <a:uFillTx/>
                <a:latin typeface="Montserrat"/>
              </a:defRPr>
            </a:pPr>
            <a:endParaRPr lang="ru-KZ"/>
          </a:p>
        </c:txPr>
      </c:legendEntry>
      <c:legendEntry>
        <c:idx val="2"/>
        <c:txPr>
          <a:bodyPr/>
          <a:lstStyle/>
          <a:p>
            <a:pPr>
              <a:defRPr sz="1800" b="0" u="none" strike="noStrike">
                <a:solidFill>
                  <a:srgbClr val="595959"/>
                </a:solidFill>
                <a:uFillTx/>
                <a:latin typeface="Montserrat"/>
              </a:defRPr>
            </a:pPr>
            <a:endParaRPr lang="ru-KZ"/>
          </a:p>
        </c:txPr>
      </c:legendEntry>
      <c:layout>
        <c:manualLayout>
          <c:xMode val="edge"/>
          <c:yMode val="edge"/>
          <c:x val="0.14343815730492054"/>
          <c:y val="0.93315499506385147"/>
          <c:w val="0.78063572520487801"/>
          <c:h val="5.1678290500302537E-2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800" b="0" u="none" strike="noStrike">
              <a:solidFill>
                <a:srgbClr val="595959"/>
              </a:solidFill>
              <a:uFillTx/>
              <a:latin typeface="Montserrat"/>
            </a:defRPr>
          </a:pPr>
          <a:endParaRPr lang="ru-KZ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/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ED7D31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1-6739-4030-A71D-2F275398D7C5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3-6739-4030-A71D-2F275398D7C5}"/>
              </c:ext>
            </c:extLst>
          </c:dPt>
          <c:dLbls>
            <c:dLbl>
              <c:idx val="0"/>
              <c:layout>
                <c:manualLayout>
                  <c:x val="9.3674204721983095E-2"/>
                  <c:y val="6.96599733975692E-2"/>
                </c:manualLayout>
              </c:layout>
              <c:numFmt formatCode="General" sourceLinked="0"/>
              <c:spPr/>
              <c:txPr>
                <a:bodyPr wrap="square"/>
                <a:lstStyle/>
                <a:p>
                  <a:pPr>
                    <a:defRPr sz="1600" b="1" u="none" strike="noStrike">
                      <a:solidFill>
                        <a:srgbClr val="404040"/>
                      </a:solidFill>
                      <a:uFillTx/>
                      <a:latin typeface="Montserrat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1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39-4030-A71D-2F275398D7C5}"/>
                </c:ext>
              </c:extLst>
            </c:dLbl>
            <c:dLbl>
              <c:idx val="1"/>
              <c:layout>
                <c:manualLayout>
                  <c:x val="-6.0178379860659097E-2"/>
                  <c:y val="-7.7883401920438952E-2"/>
                </c:manualLayout>
              </c:layout>
              <c:numFmt formatCode="General" sourceLinked="0"/>
              <c:spPr/>
              <c:txPr>
                <a:bodyPr wrap="square"/>
                <a:lstStyle/>
                <a:p>
                  <a:pPr>
                    <a:defRPr sz="1600" b="1" u="none" strike="noStrike">
                      <a:solidFill>
                        <a:srgbClr val="404040"/>
                      </a:solidFill>
                      <a:uFillTx/>
                      <a:latin typeface="Montserrat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1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553334659241579"/>
                      <c:h val="0.26424965706447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739-4030-A71D-2F275398D7C5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600" b="1" u="none" strike="noStrike">
                    <a:solidFill>
                      <a:srgbClr val="404040"/>
                    </a:solidFill>
                    <a:uFillTx/>
                    <a:latin typeface="Montserrat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1"/>
            <c:showBubbleSize val="1"/>
            <c:separator>; </c:separator>
            <c:showLeaderLines val="1"/>
            <c:leaderLines>
              <c:spPr>
                <a:ln w="9360">
                  <a:solidFill>
                    <a:srgbClr val="A6A6A6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2"/>
                <c:pt idx="0">
                  <c:v>открытым способом</c:v>
                </c:pt>
                <c:pt idx="1">
                  <c:v>из одного источника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3400.63</c:v>
                </c:pt>
                <c:pt idx="1">
                  <c:v>471.6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39-4030-A71D-2F275398D7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63816848755647904"/>
          <c:y val="0.17880215927634099"/>
          <c:w val="0.21327386364534101"/>
          <c:h val="0.45548298038642099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97" b="0" u="none" strike="noStrike">
              <a:solidFill>
                <a:srgbClr val="595959"/>
              </a:solidFill>
              <a:uFillTx/>
              <a:latin typeface="Montserrat"/>
            </a:defRPr>
          </a:pPr>
          <a:endParaRPr lang="ru-KZ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/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4B80B0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1-C9B9-49F9-B1E3-98358D252A46}"/>
              </c:ext>
            </c:extLst>
          </c:dPt>
          <c:dPt>
            <c:idx val="1"/>
            <c:bubble3D val="0"/>
            <c:spPr>
              <a:solidFill>
                <a:srgbClr val="5B9BD5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3-C9B9-49F9-B1E3-98358D252A46}"/>
              </c:ext>
            </c:extLst>
          </c:dPt>
          <c:dPt>
            <c:idx val="2"/>
            <c:bubble3D val="0"/>
            <c:spPr>
              <a:solidFill>
                <a:srgbClr val="ADC5E4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5-C9B9-49F9-B1E3-98358D252A46}"/>
              </c:ext>
            </c:extLst>
          </c:dPt>
          <c:dLbls>
            <c:dLbl>
              <c:idx val="0"/>
              <c:layout>
                <c:manualLayout>
                  <c:x val="0.17989227337959701"/>
                  <c:y val="1.2422530361838E-2"/>
                </c:manualLayout>
              </c:layout>
              <c:numFmt formatCode="General" sourceLinked="0"/>
              <c:spPr/>
              <c:txPr>
                <a:bodyPr wrap="square"/>
                <a:lstStyle/>
                <a:p>
                  <a:pPr>
                    <a:defRPr sz="1600" b="1" u="none" strike="noStrike">
                      <a:solidFill>
                        <a:srgbClr val="404040"/>
                      </a:solidFill>
                      <a:uFillTx/>
                      <a:latin typeface="Montserrat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B9-49F9-B1E3-98358D252A46}"/>
                </c:ext>
              </c:extLst>
            </c:dLbl>
            <c:dLbl>
              <c:idx val="1"/>
              <c:layout>
                <c:manualLayout>
                  <c:x val="-0.22407634052546199"/>
                  <c:y val="-0.12836614707232599"/>
                </c:manualLayout>
              </c:layout>
              <c:numFmt formatCode="General" sourceLinked="0"/>
              <c:spPr/>
              <c:txPr>
                <a:bodyPr wrap="square"/>
                <a:lstStyle/>
                <a:p>
                  <a:pPr>
                    <a:defRPr sz="1600" b="1" u="none" strike="noStrike">
                      <a:solidFill>
                        <a:srgbClr val="404040"/>
                      </a:solidFill>
                      <a:uFillTx/>
                      <a:latin typeface="Montserrat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B9-49F9-B1E3-98358D252A46}"/>
                </c:ext>
              </c:extLst>
            </c:dLbl>
            <c:dLbl>
              <c:idx val="2"/>
              <c:layout>
                <c:manualLayout>
                  <c:x val="-0.13886421102986399"/>
                  <c:y val="-9.1098555986811894E-2"/>
                </c:manualLayout>
              </c:layout>
              <c:numFmt formatCode="General" sourceLinked="0"/>
              <c:spPr/>
              <c:txPr>
                <a:bodyPr wrap="square"/>
                <a:lstStyle/>
                <a:p>
                  <a:pPr>
                    <a:defRPr sz="1600" b="1" u="none" strike="noStrike">
                      <a:solidFill>
                        <a:srgbClr val="404040"/>
                      </a:solidFill>
                      <a:uFillTx/>
                      <a:latin typeface="Montserrat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9B9-49F9-B1E3-98358D252A46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600" b="1" u="none" strike="noStrike">
                    <a:solidFill>
                      <a:srgbClr val="404040"/>
                    </a:solidFill>
                    <a:uFillTx/>
                    <a:latin typeface="Montserrat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1"/>
            <c:leaderLines>
              <c:spPr>
                <a:ln w="9360">
                  <a:solidFill>
                    <a:srgbClr val="A6A6A6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положительные</c:v>
                </c:pt>
                <c:pt idx="1">
                  <c:v>отрицательные</c:v>
                </c:pt>
                <c:pt idx="2">
                  <c:v>предложения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478</c:v>
                </c:pt>
                <c:pt idx="1">
                  <c:v>44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9B9-49F9-B1E3-98358D252A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0">
          <a:noFill/>
        </a:ln>
      </c:spPr>
    </c:plotArea>
    <c:plotVisOnly val="1"/>
    <c:dispBlanksAs val="gap"/>
    <c:showDLblsOverMax val="1"/>
  </c:chart>
  <c:spPr>
    <a:noFill/>
    <a:ln w="0">
      <a:noFill/>
    </a:ln>
  </c:spPr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/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ED7D31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1-E680-491C-88F2-35276AAE0764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3-E680-491C-88F2-35276AAE0764}"/>
              </c:ext>
            </c:extLst>
          </c:dPt>
          <c:dPt>
            <c:idx val="2"/>
            <c:bubble3D val="0"/>
            <c:spPr>
              <a:solidFill>
                <a:srgbClr val="70AD47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5-E680-491C-88F2-35276AAE0764}"/>
              </c:ext>
            </c:extLst>
          </c:dPt>
          <c:dPt>
            <c:idx val="3"/>
            <c:bubble3D val="0"/>
            <c:spPr>
              <a:solidFill>
                <a:srgbClr val="9E480E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7-E680-491C-88F2-35276AAE0764}"/>
              </c:ext>
            </c:extLst>
          </c:dPt>
          <c:dPt>
            <c:idx val="4"/>
            <c:bubble3D val="0"/>
            <c:spPr>
              <a:solidFill>
                <a:srgbClr val="997300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9-E680-491C-88F2-35276AAE0764}"/>
              </c:ext>
            </c:extLst>
          </c:dPt>
          <c:dPt>
            <c:idx val="5"/>
            <c:bubble3D val="0"/>
            <c:spPr>
              <a:solidFill>
                <a:srgbClr val="43682B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B-E680-491C-88F2-35276AAE0764}"/>
              </c:ext>
            </c:extLst>
          </c:dPt>
          <c:dPt>
            <c:idx val="6"/>
            <c:bubble3D val="0"/>
            <c:spPr>
              <a:solidFill>
                <a:srgbClr val="F1975A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D-E680-491C-88F2-35276AAE0764}"/>
              </c:ext>
            </c:extLst>
          </c:dPt>
          <c:dPt>
            <c:idx val="7"/>
            <c:bubble3D val="0"/>
            <c:spPr>
              <a:solidFill>
                <a:srgbClr val="FFCD33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F-E680-491C-88F2-35276AAE0764}"/>
              </c:ext>
            </c:extLst>
          </c:dPt>
          <c:dPt>
            <c:idx val="8"/>
            <c:bubble3D val="0"/>
            <c:spPr>
              <a:solidFill>
                <a:srgbClr val="8CC168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11-E680-491C-88F2-35276AAE0764}"/>
              </c:ext>
            </c:extLst>
          </c:dPt>
          <c:dPt>
            <c:idx val="9"/>
            <c:bubble3D val="0"/>
            <c:spPr>
              <a:solidFill>
                <a:srgbClr val="D26012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13-E680-491C-88F2-35276AAE0764}"/>
              </c:ext>
            </c:extLst>
          </c:dPt>
          <c:dPt>
            <c:idx val="10"/>
            <c:bubble3D val="0"/>
            <c:spPr>
              <a:solidFill>
                <a:srgbClr val="CC9A00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15-E680-491C-88F2-35276AAE0764}"/>
              </c:ext>
            </c:extLst>
          </c:dPt>
          <c:dPt>
            <c:idx val="11"/>
            <c:bubble3D val="0"/>
            <c:spPr>
              <a:solidFill>
                <a:srgbClr val="5A8A39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17-E680-491C-88F2-35276AAE0764}"/>
              </c:ext>
            </c:extLst>
          </c:dPt>
          <c:dPt>
            <c:idx val="12"/>
            <c:bubble3D val="0"/>
            <c:spPr>
              <a:solidFill>
                <a:srgbClr val="F4B183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19-E680-491C-88F2-35276AAE0764}"/>
              </c:ext>
            </c:extLst>
          </c:dPt>
          <c:dPt>
            <c:idx val="13"/>
            <c:bubble3D val="0"/>
            <c:spPr>
              <a:solidFill>
                <a:srgbClr val="FFD966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1B-E680-491C-88F2-35276AAE0764}"/>
              </c:ext>
            </c:extLst>
          </c:dPt>
          <c:dLbls>
            <c:dLbl>
              <c:idx val="0"/>
              <c:spPr/>
              <c:txPr>
                <a:bodyPr wrap="square"/>
                <a:lstStyle/>
                <a:p>
                  <a:pPr>
                    <a:defRPr sz="1197" b="0" u="none" strike="noStrike">
                      <a:solidFill>
                        <a:srgbClr val="404040"/>
                      </a:solidFill>
                      <a:uFillTx/>
                      <a:latin typeface="Calibri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80-491C-88F2-35276AAE0764}"/>
                </c:ext>
              </c:extLst>
            </c:dLbl>
            <c:dLbl>
              <c:idx val="1"/>
              <c:spPr/>
              <c:txPr>
                <a:bodyPr wrap="square"/>
                <a:lstStyle/>
                <a:p>
                  <a:pPr>
                    <a:defRPr sz="1197" b="0" u="none" strike="noStrike">
                      <a:solidFill>
                        <a:srgbClr val="404040"/>
                      </a:solidFill>
                      <a:uFillTx/>
                      <a:latin typeface="Calibri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80-491C-88F2-35276AAE0764}"/>
                </c:ext>
              </c:extLst>
            </c:dLbl>
            <c:dLbl>
              <c:idx val="2"/>
              <c:spPr/>
              <c:txPr>
                <a:bodyPr wrap="square"/>
                <a:lstStyle/>
                <a:p>
                  <a:pPr>
                    <a:defRPr sz="1197" b="0" u="none" strike="noStrike">
                      <a:solidFill>
                        <a:srgbClr val="404040"/>
                      </a:solidFill>
                      <a:uFillTx/>
                      <a:latin typeface="Calibri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680-491C-88F2-35276AAE0764}"/>
                </c:ext>
              </c:extLst>
            </c:dLbl>
            <c:dLbl>
              <c:idx val="3"/>
              <c:spPr/>
              <c:txPr>
                <a:bodyPr wrap="square"/>
                <a:lstStyle/>
                <a:p>
                  <a:pPr>
                    <a:defRPr sz="1197" b="0" u="none" strike="noStrike">
                      <a:solidFill>
                        <a:srgbClr val="404040"/>
                      </a:solidFill>
                      <a:uFillTx/>
                      <a:latin typeface="Calibri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680-491C-88F2-35276AAE0764}"/>
                </c:ext>
              </c:extLst>
            </c:dLbl>
            <c:dLbl>
              <c:idx val="4"/>
              <c:spPr/>
              <c:txPr>
                <a:bodyPr wrap="square"/>
                <a:lstStyle/>
                <a:p>
                  <a:pPr>
                    <a:defRPr sz="1197" b="0" u="none" strike="noStrike">
                      <a:solidFill>
                        <a:srgbClr val="404040"/>
                      </a:solidFill>
                      <a:uFillTx/>
                      <a:latin typeface="Calibri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680-491C-88F2-35276AAE0764}"/>
                </c:ext>
              </c:extLst>
            </c:dLbl>
            <c:dLbl>
              <c:idx val="5"/>
              <c:spPr/>
              <c:txPr>
                <a:bodyPr wrap="square"/>
                <a:lstStyle/>
                <a:p>
                  <a:pPr>
                    <a:defRPr sz="1197" b="0" u="none" strike="noStrike">
                      <a:solidFill>
                        <a:srgbClr val="404040"/>
                      </a:solidFill>
                      <a:uFillTx/>
                      <a:latin typeface="Calibri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680-491C-88F2-35276AAE0764}"/>
                </c:ext>
              </c:extLst>
            </c:dLbl>
            <c:dLbl>
              <c:idx val="6"/>
              <c:spPr/>
              <c:txPr>
                <a:bodyPr wrap="square"/>
                <a:lstStyle/>
                <a:p>
                  <a:pPr>
                    <a:defRPr sz="1197" b="0" u="none" strike="noStrike">
                      <a:solidFill>
                        <a:srgbClr val="404040"/>
                      </a:solidFill>
                      <a:uFillTx/>
                      <a:latin typeface="Calibri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680-491C-88F2-35276AAE0764}"/>
                </c:ext>
              </c:extLst>
            </c:dLbl>
            <c:dLbl>
              <c:idx val="7"/>
              <c:spPr/>
              <c:txPr>
                <a:bodyPr wrap="square"/>
                <a:lstStyle/>
                <a:p>
                  <a:pPr>
                    <a:defRPr sz="1197" b="0" u="none" strike="noStrike">
                      <a:solidFill>
                        <a:srgbClr val="404040"/>
                      </a:solidFill>
                      <a:uFillTx/>
                      <a:latin typeface="Calibri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680-491C-88F2-35276AAE0764}"/>
                </c:ext>
              </c:extLst>
            </c:dLbl>
            <c:dLbl>
              <c:idx val="8"/>
              <c:spPr/>
              <c:txPr>
                <a:bodyPr wrap="square"/>
                <a:lstStyle/>
                <a:p>
                  <a:pPr>
                    <a:defRPr sz="1197" b="0" u="none" strike="noStrike">
                      <a:solidFill>
                        <a:srgbClr val="404040"/>
                      </a:solidFill>
                      <a:uFillTx/>
                      <a:latin typeface="Calibri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680-491C-88F2-35276AAE0764}"/>
                </c:ext>
              </c:extLst>
            </c:dLbl>
            <c:dLbl>
              <c:idx val="9"/>
              <c:spPr/>
              <c:txPr>
                <a:bodyPr wrap="square"/>
                <a:lstStyle/>
                <a:p>
                  <a:pPr>
                    <a:defRPr sz="1197" b="0" u="none" strike="noStrike">
                      <a:solidFill>
                        <a:srgbClr val="404040"/>
                      </a:solidFill>
                      <a:uFillTx/>
                      <a:latin typeface="Calibri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680-491C-88F2-35276AAE0764}"/>
                </c:ext>
              </c:extLst>
            </c:dLbl>
            <c:dLbl>
              <c:idx val="10"/>
              <c:spPr/>
              <c:txPr>
                <a:bodyPr wrap="square"/>
                <a:lstStyle/>
                <a:p>
                  <a:pPr>
                    <a:defRPr sz="1197" b="0" u="none" strike="noStrike">
                      <a:solidFill>
                        <a:srgbClr val="404040"/>
                      </a:solidFill>
                      <a:uFillTx/>
                      <a:latin typeface="Calibri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680-491C-88F2-35276AAE0764}"/>
                </c:ext>
              </c:extLst>
            </c:dLbl>
            <c:dLbl>
              <c:idx val="11"/>
              <c:spPr/>
              <c:txPr>
                <a:bodyPr wrap="square"/>
                <a:lstStyle/>
                <a:p>
                  <a:pPr>
                    <a:defRPr sz="1197" b="0" u="none" strike="noStrike">
                      <a:solidFill>
                        <a:srgbClr val="404040"/>
                      </a:solidFill>
                      <a:uFillTx/>
                      <a:latin typeface="Calibri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680-491C-88F2-35276AAE0764}"/>
                </c:ext>
              </c:extLst>
            </c:dLbl>
            <c:dLbl>
              <c:idx val="12"/>
              <c:spPr/>
              <c:txPr>
                <a:bodyPr wrap="square"/>
                <a:lstStyle/>
                <a:p>
                  <a:pPr>
                    <a:defRPr sz="1197" b="0" u="none" strike="noStrike">
                      <a:solidFill>
                        <a:srgbClr val="404040"/>
                      </a:solidFill>
                      <a:uFillTx/>
                      <a:latin typeface="Calibri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680-491C-88F2-35276AAE0764}"/>
                </c:ext>
              </c:extLst>
            </c:dLbl>
            <c:dLbl>
              <c:idx val="13"/>
              <c:spPr/>
              <c:txPr>
                <a:bodyPr wrap="square"/>
                <a:lstStyle/>
                <a:p>
                  <a:pPr>
                    <a:defRPr sz="1197" b="0" u="none" strike="noStrike">
                      <a:solidFill>
                        <a:srgbClr val="404040"/>
                      </a:solidFill>
                      <a:uFillTx/>
                      <a:latin typeface="Calibri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680-491C-88F2-35276AAE07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197" b="0" u="none" strike="noStrike">
                    <a:solidFill>
                      <a:srgbClr val="404040"/>
                    </a:solidFill>
                    <a:uFillTx/>
                    <a:latin typeface="Calibri"/>
                  </a:defRPr>
                </a:pPr>
                <a:endParaRPr lang="ru-KZ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1"/>
            <c:leaderLines>
              <c:spPr>
                <a:ln w="9360">
                  <a:solidFill>
                    <a:srgbClr val="A6A6A6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14"/>
                <c:pt idx="0">
                  <c:v>Азербайджан 90</c:v>
                </c:pt>
                <c:pt idx="1">
                  <c:v>Узбекистан 10</c:v>
                </c:pt>
                <c:pt idx="2">
                  <c:v>Абхазия 13</c:v>
                </c:pt>
                <c:pt idx="3">
                  <c:v>Израиль 9</c:v>
                </c:pt>
                <c:pt idx="4">
                  <c:v>Беларусь 7</c:v>
                </c:pt>
                <c:pt idx="5">
                  <c:v>Таджикистан 5</c:v>
                </c:pt>
                <c:pt idx="6">
                  <c:v>Грузия 5</c:v>
                </c:pt>
                <c:pt idx="7">
                  <c:v>Киргизия 2</c:v>
                </c:pt>
                <c:pt idx="8">
                  <c:v>Туркменистан 2</c:v>
                </c:pt>
                <c:pt idx="9">
                  <c:v>США 2</c:v>
                </c:pt>
                <c:pt idx="10">
                  <c:v>Монголия 10</c:v>
                </c:pt>
                <c:pt idx="11">
                  <c:v>Франция  1</c:v>
                </c:pt>
                <c:pt idx="12">
                  <c:v>Россия 1068</c:v>
                </c:pt>
                <c:pt idx="13">
                  <c:v>прочие 692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4"/>
                <c:pt idx="0">
                  <c:v>90</c:v>
                </c:pt>
                <c:pt idx="1">
                  <c:v>38</c:v>
                </c:pt>
                <c:pt idx="2">
                  <c:v>13</c:v>
                </c:pt>
                <c:pt idx="3">
                  <c:v>9</c:v>
                </c:pt>
                <c:pt idx="4">
                  <c:v>7</c:v>
                </c:pt>
                <c:pt idx="5">
                  <c:v>5</c:v>
                </c:pt>
                <c:pt idx="6">
                  <c:v>5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10</c:v>
                </c:pt>
                <c:pt idx="11">
                  <c:v>1</c:v>
                </c:pt>
                <c:pt idx="12">
                  <c:v>1068</c:v>
                </c:pt>
                <c:pt idx="13">
                  <c:v>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E680-491C-88F2-35276AAE07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18571786234522941"/>
          <c:y val="0.58791835272298099"/>
          <c:w val="0.68637563729060447"/>
          <c:h val="0.39869857528241442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97" b="0" u="none" strike="noStrike">
              <a:solidFill>
                <a:srgbClr val="595959"/>
              </a:solidFill>
              <a:uFillTx/>
              <a:latin typeface="Calibri"/>
            </a:defRPr>
          </a:pPr>
          <a:endParaRPr lang="ru-KZ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/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ED7D31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1-E228-4B9A-B572-EABA4D12B5AD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3-E228-4B9A-B572-EABA4D12B5AD}"/>
              </c:ext>
            </c:extLst>
          </c:dPt>
          <c:dPt>
            <c:idx val="2"/>
            <c:bubble3D val="0"/>
            <c:spPr>
              <a:solidFill>
                <a:srgbClr val="70AD47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5-E228-4B9A-B572-EABA4D12B5AD}"/>
              </c:ext>
            </c:extLst>
          </c:dPt>
          <c:dPt>
            <c:idx val="3"/>
            <c:bubble3D val="0"/>
            <c:spPr>
              <a:solidFill>
                <a:srgbClr val="9E480E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7-E228-4B9A-B572-EABA4D12B5AD}"/>
              </c:ext>
            </c:extLst>
          </c:dPt>
          <c:dLbls>
            <c:dLbl>
              <c:idx val="0"/>
              <c:layout>
                <c:manualLayout>
                  <c:x val="0.115186507936508"/>
                  <c:y val="-0.10447948166240199"/>
                </c:manualLayout>
              </c:layout>
              <c:tx>
                <c:rich>
                  <a:bodyPr/>
                  <a:lstStyle/>
                  <a:p>
                    <a:r>
                      <a:rPr lang="en-US" sz="2500" b="0" u="none" strike="noStrike">
                        <a:solidFill>
                          <a:srgbClr val="595959"/>
                        </a:solidFill>
                        <a:uFillTx/>
                        <a:latin typeface="Montserrat"/>
                      </a:rPr>
                      <a:t>89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1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228-4B9A-B572-EABA4D12B5AD}"/>
                </c:ext>
              </c:extLst>
            </c:dLbl>
            <c:dLbl>
              <c:idx val="1"/>
              <c:layout>
                <c:manualLayout>
                  <c:x val="0.19346239606953899"/>
                  <c:y val="-3.41450531131271E-2"/>
                </c:manualLayout>
              </c:layout>
              <c:tx>
                <c:rich>
                  <a:bodyPr/>
                  <a:lstStyle/>
                  <a:p>
                    <a:r>
                      <a:rPr lang="en-US" sz="2500" b="0" u="none" strike="noStrike">
                        <a:solidFill>
                          <a:srgbClr val="595959"/>
                        </a:solidFill>
                        <a:uFillTx/>
                        <a:latin typeface="Montserrat"/>
                      </a:rPr>
                      <a:t>49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1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228-4B9A-B572-EABA4D12B5AD}"/>
                </c:ext>
              </c:extLst>
            </c:dLbl>
            <c:dLbl>
              <c:idx val="2"/>
              <c:layout>
                <c:manualLayout>
                  <c:x val="0.143979094688929"/>
                  <c:y val="9.5385516665087794E-2"/>
                </c:manualLayout>
              </c:layout>
              <c:tx>
                <c:rich>
                  <a:bodyPr/>
                  <a:lstStyle/>
                  <a:p>
                    <a:r>
                      <a:rPr lang="en-US" sz="2500" b="0" u="none" strike="noStrike" dirty="0">
                        <a:solidFill>
                          <a:srgbClr val="595959"/>
                        </a:solidFill>
                        <a:uFillTx/>
                        <a:latin typeface="Montserrat"/>
                      </a:rPr>
                      <a:t>118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1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228-4B9A-B572-EABA4D12B5AD}"/>
                </c:ext>
              </c:extLst>
            </c:dLbl>
            <c:dLbl>
              <c:idx val="3"/>
              <c:layout>
                <c:manualLayout>
                  <c:x val="-0.18240400604686299"/>
                  <c:y val="-0.42847028378692698"/>
                </c:manualLayout>
              </c:layout>
              <c:tx>
                <c:rich>
                  <a:bodyPr/>
                  <a:lstStyle/>
                  <a:p>
                    <a:r>
                      <a:rPr lang="en-US" sz="2500" b="0" u="none" strike="noStrike">
                        <a:solidFill>
                          <a:srgbClr val="595959"/>
                        </a:solidFill>
                        <a:uFillTx/>
                        <a:latin typeface="Montserrat"/>
                      </a:rPr>
                      <a:t>536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1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E228-4B9A-B572-EABA4D12B5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2500" b="1" u="none" strike="noStrike">
                    <a:solidFill>
                      <a:srgbClr val="595959"/>
                    </a:solidFill>
                    <a:uFillTx/>
                    <a:latin typeface="Montserrat"/>
                  </a:defRPr>
                </a:pPr>
                <a:endParaRPr lang="ru-KZ"/>
              </a:p>
            </c:txPr>
            <c:showLegendKey val="0"/>
            <c:showVal val="0"/>
            <c:showCatName val="0"/>
            <c:showSerName val="0"/>
            <c:showPercent val="1"/>
            <c:showBubbleSize val="1"/>
            <c:separator>
</c:separator>
            <c:showLeaderLines val="1"/>
            <c:leaderLines>
              <c:spPr>
                <a:ln w="9360">
                  <a:solidFill>
                    <a:srgbClr val="A6A6A6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4"/>
                <c:pt idx="0">
                  <c:v>АУП</c:v>
                </c:pt>
                <c:pt idx="1">
                  <c:v>Врачи</c:v>
                </c:pt>
                <c:pt idx="2">
                  <c:v>Медперсонал</c:v>
                </c:pt>
                <c:pt idx="3">
                  <c:v>Прочие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89</c:v>
                </c:pt>
                <c:pt idx="1">
                  <c:v>49</c:v>
                </c:pt>
                <c:pt idx="2">
                  <c:v>118</c:v>
                </c:pt>
                <c:pt idx="3">
                  <c:v>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228-4B9A-B572-EABA4D12B5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3.1660473865054599E-2"/>
          <c:y val="0.86050771223019695"/>
          <c:w val="0.93907870384804004"/>
          <c:h val="6.7104152321122698E-2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500" b="0" u="none" strike="noStrike">
              <a:solidFill>
                <a:srgbClr val="595959"/>
              </a:solidFill>
              <a:uFillTx/>
              <a:latin typeface="Montserrat"/>
            </a:defRPr>
          </a:pPr>
          <a:endParaRPr lang="ru-KZ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/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ED7D31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1-B144-4054-9A8C-CE408BFE9650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3-B144-4054-9A8C-CE408BFE9650}"/>
              </c:ext>
            </c:extLst>
          </c:dPt>
          <c:dPt>
            <c:idx val="2"/>
            <c:bubble3D val="0"/>
            <c:spPr>
              <a:solidFill>
                <a:srgbClr val="70AD47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5-B144-4054-9A8C-CE408BFE9650}"/>
              </c:ext>
            </c:extLst>
          </c:dPt>
          <c:dLbls>
            <c:dLbl>
              <c:idx val="0"/>
              <c:spPr/>
              <c:txPr>
                <a:bodyPr wrap="none"/>
                <a:lstStyle/>
                <a:p>
                  <a:pPr>
                    <a:defRPr sz="1000" b="0" u="none" strike="noStrike">
                      <a:solidFill>
                        <a:srgbClr val="000000"/>
                      </a:solidFill>
                      <a:uFillTx/>
                      <a:latin typeface="Arial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44-4054-9A8C-CE408BFE9650}"/>
                </c:ext>
              </c:extLst>
            </c:dLbl>
            <c:dLbl>
              <c:idx val="1"/>
              <c:spPr/>
              <c:txPr>
                <a:bodyPr wrap="none"/>
                <a:lstStyle/>
                <a:p>
                  <a:pPr>
                    <a:defRPr sz="1000" b="0" u="none" strike="noStrike">
                      <a:solidFill>
                        <a:srgbClr val="000000"/>
                      </a:solidFill>
                      <a:uFillTx/>
                      <a:latin typeface="Arial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44-4054-9A8C-CE408BFE9650}"/>
                </c:ext>
              </c:extLst>
            </c:dLbl>
            <c:dLbl>
              <c:idx val="2"/>
              <c:spPr/>
              <c:txPr>
                <a:bodyPr wrap="none"/>
                <a:lstStyle/>
                <a:p>
                  <a:pPr>
                    <a:defRPr sz="1000" b="0" u="none" strike="noStrike">
                      <a:solidFill>
                        <a:srgbClr val="000000"/>
                      </a:solidFill>
                      <a:uFillTx/>
                      <a:latin typeface="Arial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44-4054-9A8C-CE408BFE96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  <a:endParaRPr lang="ru-KZ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контингент</c:v>
                </c:pt>
                <c:pt idx="1">
                  <c:v>коммерческие</c:v>
                </c:pt>
                <c:pt idx="2">
                  <c:v>ФСМС</c:v>
                </c:pt>
              </c:strCache>
            </c:strRef>
          </c:cat>
          <c:val>
            <c:numRef>
              <c:f>0</c:f>
              <c:numCache>
                <c:formatCode>#,##0</c:formatCode>
                <c:ptCount val="3"/>
                <c:pt idx="0">
                  <c:v>10699</c:v>
                </c:pt>
                <c:pt idx="1">
                  <c:v>15766</c:v>
                </c:pt>
                <c:pt idx="2">
                  <c:v>1089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144-4054-9A8C-CE408BFE96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17754169556577301"/>
          <c:y val="0.85893167280891303"/>
          <c:w val="0.64491660886845503"/>
          <c:h val="5.4992163341381801E-2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97" b="1" u="none" strike="noStrike">
              <a:solidFill>
                <a:srgbClr val="595959"/>
              </a:solidFill>
              <a:uFillTx/>
              <a:latin typeface="Montserrat"/>
            </a:defRPr>
          </a:pPr>
          <a:endParaRPr lang="ru-KZ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/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ED7D31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1-102F-4549-A080-9BCAF17E8940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3-102F-4549-A080-9BCAF17E8940}"/>
              </c:ext>
            </c:extLst>
          </c:dPt>
          <c:dLbls>
            <c:dLbl>
              <c:idx val="0"/>
              <c:spPr/>
              <c:txPr>
                <a:bodyPr wrap="none"/>
                <a:lstStyle/>
                <a:p>
                  <a:pPr>
                    <a:defRPr sz="1000" b="0" u="none" strike="noStrike">
                      <a:solidFill>
                        <a:srgbClr val="000000"/>
                      </a:solidFill>
                      <a:uFillTx/>
                      <a:latin typeface="Arial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2F-4549-A080-9BCAF17E8940}"/>
                </c:ext>
              </c:extLst>
            </c:dLbl>
            <c:dLbl>
              <c:idx val="1"/>
              <c:spPr/>
              <c:txPr>
                <a:bodyPr wrap="none"/>
                <a:lstStyle/>
                <a:p>
                  <a:pPr>
                    <a:defRPr sz="1000" b="0" u="none" strike="noStrike">
                      <a:solidFill>
                        <a:srgbClr val="000000"/>
                      </a:solidFill>
                      <a:uFillTx/>
                      <a:latin typeface="Arial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2F-4549-A080-9BCAF17E89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  <a:endParaRPr lang="ru-KZ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0</c:f>
              <c:numCache>
                <c:formatCode>#,##0</c:formatCode>
                <c:ptCount val="2"/>
                <c:pt idx="0">
                  <c:v>5123</c:v>
                </c:pt>
                <c:pt idx="1">
                  <c:v>6751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02F-4549-A080-9BCAF17E89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0">
          <a:noFill/>
        </a:ln>
      </c:spPr>
    </c:plotArea>
    <c:plotVisOnly val="1"/>
    <c:dispBlanksAs val="gap"/>
    <c:showDLblsOverMax val="1"/>
  </c:chart>
  <c:spPr>
    <a:noFill/>
    <a:ln w="0"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091920"/>
        <c:axId val="71492850"/>
      </c:barChart>
      <c:catAx>
        <c:axId val="54091920"/>
        <c:scaling>
          <c:orientation val="minMax"/>
        </c:scaling>
        <c:delete val="0"/>
        <c:axPos val="b"/>
        <c:numFmt formatCode="General" sourceLinked="1"/>
        <c:majorTickMark val="cross"/>
        <c:minorTickMark val="cross"/>
        <c:tickLblPos val="none"/>
        <c:spPr>
          <a:ln w="0">
            <a:noFill/>
          </a:ln>
        </c:spPr>
        <c:txPr>
          <a:bodyPr/>
          <a:lstStyle/>
          <a:p>
            <a:pPr>
              <a:defRPr sz="1800" b="0"/>
            </a:pPr>
            <a:endParaRPr lang="ru-KZ"/>
          </a:p>
        </c:txPr>
        <c:crossAx val="71492850"/>
        <c:crosses val="autoZero"/>
        <c:auto val="1"/>
        <c:lblAlgn val="ctr"/>
        <c:lblOffset val="100"/>
        <c:noMultiLvlLbl val="0"/>
      </c:catAx>
      <c:valAx>
        <c:axId val="71492850"/>
        <c:scaling>
          <c:orientation val="minMax"/>
        </c:scaling>
        <c:delete val="0"/>
        <c:axPos val="l"/>
        <c:numFmt formatCode="General" sourceLinked="1"/>
        <c:majorTickMark val="cross"/>
        <c:minorTickMark val="cross"/>
        <c:tickLblPos val="none"/>
        <c:spPr>
          <a:ln w="0">
            <a:noFill/>
          </a:ln>
        </c:spPr>
        <c:txPr>
          <a:bodyPr/>
          <a:lstStyle/>
          <a:p>
            <a:pPr>
              <a:defRPr sz="1800" b="0"/>
            </a:pPr>
            <a:endParaRPr lang="ru-KZ"/>
          </a:p>
        </c:txPr>
        <c:crossAx val="54091920"/>
        <c:crosses val="autoZero"/>
        <c:crossBetween val="midCat"/>
      </c:valAx>
      <c:spPr>
        <a:noFill/>
        <a:ln w="0">
          <a:noFill/>
        </a:ln>
      </c:spPr>
    </c:plotArea>
    <c:plotVisOnly val="1"/>
    <c:dispBlanksAs val="gap"/>
    <c:showDLblsOverMax val="1"/>
  </c:chart>
  <c:spPr>
    <a:noFill/>
    <a:ln w="0">
      <a:noFill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/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ED7D31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1-4F85-4660-A5A6-E18BA3F5F2DC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3-4F85-4660-A5A6-E18BA3F5F2DC}"/>
              </c:ext>
            </c:extLst>
          </c:dPt>
          <c:dPt>
            <c:idx val="2"/>
            <c:bubble3D val="0"/>
            <c:spPr>
              <a:solidFill>
                <a:srgbClr val="70AD47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5-4F85-4660-A5A6-E18BA3F5F2DC}"/>
              </c:ext>
            </c:extLst>
          </c:dPt>
          <c:dLbls>
            <c:dLbl>
              <c:idx val="0"/>
              <c:spPr/>
              <c:txPr>
                <a:bodyPr wrap="none"/>
                <a:lstStyle/>
                <a:p>
                  <a:pPr>
                    <a:defRPr sz="1000" b="0" u="none" strike="noStrike">
                      <a:solidFill>
                        <a:srgbClr val="000000"/>
                      </a:solidFill>
                      <a:uFillTx/>
                      <a:latin typeface="Arial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85-4660-A5A6-E18BA3F5F2DC}"/>
                </c:ext>
              </c:extLst>
            </c:dLbl>
            <c:dLbl>
              <c:idx val="1"/>
              <c:spPr/>
              <c:txPr>
                <a:bodyPr wrap="none"/>
                <a:lstStyle/>
                <a:p>
                  <a:pPr>
                    <a:defRPr sz="1000" b="0" u="none" strike="noStrike">
                      <a:solidFill>
                        <a:srgbClr val="000000"/>
                      </a:solidFill>
                      <a:uFillTx/>
                      <a:latin typeface="Arial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85-4660-A5A6-E18BA3F5F2DC}"/>
                </c:ext>
              </c:extLst>
            </c:dLbl>
            <c:dLbl>
              <c:idx val="2"/>
              <c:spPr/>
              <c:txPr>
                <a:bodyPr wrap="none"/>
                <a:lstStyle/>
                <a:p>
                  <a:pPr>
                    <a:defRPr sz="1000" b="0" u="none" strike="noStrike">
                      <a:solidFill>
                        <a:srgbClr val="000000"/>
                      </a:solidFill>
                      <a:uFillTx/>
                      <a:latin typeface="Arial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85-4660-A5A6-E18BA3F5F2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  <a:endParaRPr lang="ru-KZ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0</c:f>
              <c:numCache>
                <c:formatCode>#,##0</c:formatCode>
                <c:ptCount val="3"/>
                <c:pt idx="0">
                  <c:v>4834</c:v>
                </c:pt>
                <c:pt idx="1">
                  <c:v>4945</c:v>
                </c:pt>
                <c:pt idx="2">
                  <c:v>1089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F85-4660-A5A6-E18BA3F5F2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0">
          <a:noFill/>
        </a:ln>
      </c:spPr>
    </c:plotArea>
    <c:plotVisOnly val="1"/>
    <c:dispBlanksAs val="gap"/>
    <c:showDLblsOverMax val="1"/>
  </c:chart>
  <c:spPr>
    <a:noFill/>
    <a:ln w="0">
      <a:noFill/>
    </a:ln>
  </c:sp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/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ED7D31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1-7EB7-4EF4-9845-B3A4C329E619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8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3-7EB7-4EF4-9845-B3A4C329E619}"/>
              </c:ext>
            </c:extLst>
          </c:dPt>
          <c:dLbls>
            <c:dLbl>
              <c:idx val="0"/>
              <c:spPr/>
              <c:txPr>
                <a:bodyPr wrap="none"/>
                <a:lstStyle/>
                <a:p>
                  <a:pPr>
                    <a:defRPr sz="1000" b="0" u="none" strike="noStrike">
                      <a:solidFill>
                        <a:srgbClr val="000000"/>
                      </a:solidFill>
                      <a:uFillTx/>
                      <a:latin typeface="Arial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B7-4EF4-9845-B3A4C329E619}"/>
                </c:ext>
              </c:extLst>
            </c:dLbl>
            <c:dLbl>
              <c:idx val="1"/>
              <c:spPr/>
              <c:txPr>
                <a:bodyPr wrap="none"/>
                <a:lstStyle/>
                <a:p>
                  <a:pPr>
                    <a:defRPr sz="1000" b="0" u="none" strike="noStrike">
                      <a:solidFill>
                        <a:srgbClr val="000000"/>
                      </a:solidFill>
                      <a:uFillTx/>
                      <a:latin typeface="Arial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B7-4EF4-9845-B3A4C329E6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  <a:endParaRPr lang="ru-KZ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0</c:f>
              <c:numCache>
                <c:formatCode>#,##0</c:formatCode>
                <c:ptCount val="2"/>
                <c:pt idx="0">
                  <c:v>742</c:v>
                </c:pt>
                <c:pt idx="1">
                  <c:v>4070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B7-4EF4-9845-B3A4C329E6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0">
          <a:noFill/>
        </a:ln>
      </c:spPr>
    </c:plotArea>
    <c:plotVisOnly val="1"/>
    <c:dispBlanksAs val="gap"/>
    <c:showDLblsOverMax val="1"/>
  </c:chart>
  <c:spPr>
    <a:noFill/>
    <a:ln w="0">
      <a:noFill/>
    </a:ln>
  </c:spPr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0AD47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6E9-448A-A490-61E5278C97F9}"/>
              </c:ext>
            </c:extLst>
          </c:dPt>
          <c:dLbls>
            <c:dLbl>
              <c:idx val="0"/>
              <c:layout>
                <c:manualLayout>
                  <c:x val="-4.2240595941816202E-3"/>
                  <c:y val="-7.8830541158014605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u="none" strike="noStrike">
                        <a:solidFill>
                          <a:srgbClr val="404040"/>
                        </a:solidFill>
                        <a:uFillTx/>
                        <a:latin typeface="Montserrat"/>
                      </a:rPr>
                      <a:t>11 788</a:t>
                    </a:r>
                  </a:p>
                </c:rich>
              </c:tx>
              <c:numFmt formatCode="#,##0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6E9-448A-A490-61E5278C97F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600" b="1" u="none" strike="noStrike">
                    <a:solidFill>
                      <a:srgbClr val="404040"/>
                    </a:solidFill>
                    <a:uFillTx/>
                    <a:latin typeface="Montserrat"/>
                  </a:defRPr>
                </a:pPr>
                <a:endParaRPr lang="ru-K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11788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E9-448A-A490-61E5278C97F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6E9-448A-A490-61E5278C97F9}"/>
              </c:ext>
            </c:extLst>
          </c:dPt>
          <c:dLbls>
            <c:dLbl>
              <c:idx val="0"/>
              <c:layout>
                <c:manualLayout>
                  <c:x val="-8.4483515975401092E-3"/>
                  <c:y val="3.3298407376362103E-2"/>
                </c:manualLayout>
              </c:layout>
              <c:numFmt formatCode="#,##0" sourceLinked="0"/>
              <c:spPr/>
              <c:txPr>
                <a:bodyPr wrap="square"/>
                <a:lstStyle/>
                <a:p>
                  <a:pPr>
                    <a:defRPr sz="1400" b="1" u="none" strike="noStrike">
                      <a:solidFill>
                        <a:srgbClr val="404040"/>
                      </a:solidFill>
                      <a:uFillTx/>
                      <a:latin typeface="Montserrat"/>
                    </a:defRPr>
                  </a:pPr>
                  <a:endParaRPr lang="ru-K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6E9-448A-A490-61E5278C97F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400" b="0" u="none" strike="noStrike">
                    <a:solidFill>
                      <a:srgbClr val="404040"/>
                    </a:solidFill>
                    <a:uFillTx/>
                    <a:latin typeface="Calibri"/>
                  </a:defRPr>
                </a:pPr>
                <a:endParaRPr lang="ru-K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11956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6E9-448A-A490-61E5278C97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441200"/>
        <c:axId val="46304205"/>
      </c:barChart>
      <c:catAx>
        <c:axId val="394412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304205"/>
        <c:crosses val="autoZero"/>
        <c:auto val="1"/>
        <c:lblAlgn val="ctr"/>
        <c:lblOffset val="100"/>
        <c:noMultiLvlLbl val="0"/>
      </c:catAx>
      <c:valAx>
        <c:axId val="4630420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9441200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sz="1400" b="0" u="none" strike="noStrike">
              <a:solidFill>
                <a:srgbClr val="595959"/>
              </a:solidFill>
              <a:uFillTx/>
              <a:latin typeface="Montserrat"/>
            </a:defRPr>
          </a:pPr>
          <a:endParaRPr lang="ru-KZ"/>
        </a:p>
      </c:txPr>
    </c:legend>
    <c:plotVisOnly val="1"/>
    <c:dispBlanksAs val="gap"/>
    <c:showDLblsOverMax val="1"/>
  </c:chart>
  <c:spPr>
    <a:noFill/>
    <a:ln w="0"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0AD47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4E1-4443-A5D6-E55180C0BE1F}"/>
              </c:ext>
            </c:extLst>
          </c:dPt>
          <c:dLbls>
            <c:dLbl>
              <c:idx val="0"/>
              <c:layout>
                <c:manualLayout>
                  <c:x val="0.25596383708542603"/>
                  <c:y val="0.13373536990469101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u="none" strike="noStrike">
                        <a:solidFill>
                          <a:srgbClr val="404040"/>
                        </a:solidFill>
                        <a:uFillTx/>
                        <a:latin typeface="Montserrat"/>
                      </a:rPr>
                      <a:t>10 992</a:t>
                    </a:r>
                  </a:p>
                </c:rich>
              </c:tx>
              <c:numFmt formatCode="#,##0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4E1-4443-A5D6-E55180C0BE1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600" b="1" u="none" strike="noStrike">
                    <a:solidFill>
                      <a:srgbClr val="404040"/>
                    </a:solidFill>
                    <a:uFillTx/>
                    <a:latin typeface="Montserrat"/>
                  </a:defRPr>
                </a:pPr>
                <a:endParaRPr lang="ru-K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"/>
                <c:pt idx="0">
                  <c:v>11532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E1-4443-A5D6-E55180C0BE1F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4E1-4443-A5D6-E55180C0BE1F}"/>
              </c:ext>
            </c:extLst>
          </c:dPt>
          <c:dLbls>
            <c:dLbl>
              <c:idx val="0"/>
              <c:layout>
                <c:manualLayout>
                  <c:x val="-0.253768482421944"/>
                  <c:y val="-0.15888438732110199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u="none" strike="noStrike">
                        <a:solidFill>
                          <a:srgbClr val="404040"/>
                        </a:solidFill>
                        <a:uFillTx/>
                        <a:latin typeface="Montserrat"/>
                      </a:rPr>
                      <a:t> 11 532</a:t>
                    </a:r>
                  </a:p>
                </c:rich>
              </c:tx>
              <c:numFmt formatCode="#,##0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4E1-4443-A5D6-E55180C0BE1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400" b="0" u="none" strike="noStrike">
                    <a:solidFill>
                      <a:srgbClr val="404040"/>
                    </a:solidFill>
                    <a:uFillTx/>
                    <a:latin typeface="Calibri"/>
                  </a:defRPr>
                </a:pPr>
                <a:endParaRPr lang="ru-K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"/>
                <c:pt idx="0">
                  <c:v>10868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4E1-4443-A5D6-E55180C0BE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775426"/>
        <c:axId val="88087295"/>
      </c:barChart>
      <c:catAx>
        <c:axId val="5577542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8087295"/>
        <c:crosses val="autoZero"/>
        <c:auto val="1"/>
        <c:lblAlgn val="ctr"/>
        <c:lblOffset val="100"/>
        <c:noMultiLvlLbl val="0"/>
      </c:catAx>
      <c:valAx>
        <c:axId val="880872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5775426"/>
        <c:crosses val="autoZero"/>
        <c:crossBetween val="between"/>
      </c:valAx>
      <c:spPr>
        <a:noFill/>
        <a:ln w="0">
          <a:noFill/>
        </a:ln>
      </c:spPr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sz="1400" b="0" u="none" strike="noStrike">
              <a:solidFill>
                <a:srgbClr val="595959"/>
              </a:solidFill>
              <a:uFillTx/>
              <a:latin typeface="Montserrat"/>
            </a:defRPr>
          </a:pPr>
          <a:endParaRPr lang="ru-KZ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1EF3EC-C90B-4F6A-9AD9-2B7C88FB7E81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78EEDEC1-3164-4404-8405-5CB9F4DD37A4}">
      <dgm:prSet phldrT="[Текст]" custT="1"/>
      <dgm:spPr/>
      <dgm:t>
        <a:bodyPr/>
        <a:lstStyle/>
        <a:p>
          <a:r>
            <a:rPr lang="ru-RU" sz="1200" dirty="0">
              <a:latin typeface="Montserrat" panose="00000500000000000000" pitchFamily="2" charset="-52"/>
            </a:rPr>
            <a:t>Рост доходов от коммерческой деятельности по санаториям составил 13%, в том числе:</a:t>
          </a:r>
          <a:endParaRPr lang="x-none" sz="1200" dirty="0">
            <a:latin typeface="Montserrat" panose="00000500000000000000" pitchFamily="2" charset="-52"/>
          </a:endParaRPr>
        </a:p>
      </dgm:t>
    </dgm:pt>
    <dgm:pt modelId="{E5918EC5-D34E-41BD-ADBD-3DB8ACEF9AC0}" type="parTrans" cxnId="{7E1DE67D-052A-413E-9B7E-89482D81EF8A}">
      <dgm:prSet/>
      <dgm:spPr/>
      <dgm:t>
        <a:bodyPr/>
        <a:lstStyle/>
        <a:p>
          <a:endParaRPr lang="x-none" sz="1200">
            <a:latin typeface="Montserrat" panose="00000500000000000000" pitchFamily="2" charset="-52"/>
          </a:endParaRPr>
        </a:p>
      </dgm:t>
    </dgm:pt>
    <dgm:pt modelId="{CA06B6C3-8935-4D33-A7B3-A94742E4C1C9}" type="sibTrans" cxnId="{7E1DE67D-052A-413E-9B7E-89482D81EF8A}">
      <dgm:prSet/>
      <dgm:spPr/>
      <dgm:t>
        <a:bodyPr/>
        <a:lstStyle/>
        <a:p>
          <a:endParaRPr lang="x-none" sz="1200">
            <a:latin typeface="Montserrat" panose="00000500000000000000" pitchFamily="2" charset="-52"/>
          </a:endParaRPr>
        </a:p>
      </dgm:t>
    </dgm:pt>
    <dgm:pt modelId="{0833678F-E6FB-4F4D-9322-E3D3441BABE0}">
      <dgm:prSet phldrT="[Текст]" custT="1"/>
      <dgm:spPr/>
      <dgm:t>
        <a:bodyPr/>
        <a:lstStyle/>
        <a:p>
          <a:r>
            <a:rPr lang="ru-RU" sz="1200" dirty="0">
              <a:latin typeface="Montserrat" panose="00000500000000000000" pitchFamily="2" charset="-52"/>
            </a:rPr>
            <a:t>Окжетпес +20%</a:t>
          </a:r>
          <a:endParaRPr lang="x-none" sz="1200" dirty="0">
            <a:latin typeface="Montserrat" panose="00000500000000000000" pitchFamily="2" charset="-52"/>
          </a:endParaRPr>
        </a:p>
      </dgm:t>
    </dgm:pt>
    <dgm:pt modelId="{C443972A-E0DE-4E2B-A875-813459E8C6E6}" type="parTrans" cxnId="{A0198AC7-C89F-4D92-9908-6F42BEE7C98A}">
      <dgm:prSet/>
      <dgm:spPr/>
      <dgm:t>
        <a:bodyPr/>
        <a:lstStyle/>
        <a:p>
          <a:endParaRPr lang="x-none" sz="1200">
            <a:latin typeface="Montserrat" panose="00000500000000000000" pitchFamily="2" charset="-52"/>
          </a:endParaRPr>
        </a:p>
      </dgm:t>
    </dgm:pt>
    <dgm:pt modelId="{42178B2C-5B79-4788-BCCB-3E162A04A11B}" type="sibTrans" cxnId="{A0198AC7-C89F-4D92-9908-6F42BEE7C98A}">
      <dgm:prSet/>
      <dgm:spPr/>
      <dgm:t>
        <a:bodyPr/>
        <a:lstStyle/>
        <a:p>
          <a:endParaRPr lang="x-none" sz="1200">
            <a:latin typeface="Montserrat" panose="00000500000000000000" pitchFamily="2" charset="-52"/>
          </a:endParaRPr>
        </a:p>
      </dgm:t>
    </dgm:pt>
    <dgm:pt modelId="{95657CD6-C432-4C1E-B1F0-43E85C944C03}">
      <dgm:prSet phldrT="[Текст]" custT="1"/>
      <dgm:spPr/>
      <dgm:t>
        <a:bodyPr/>
        <a:lstStyle/>
        <a:p>
          <a:r>
            <a:rPr lang="ru-RU" sz="1200" dirty="0">
              <a:latin typeface="Montserrat" panose="00000500000000000000" pitchFamily="2" charset="-52"/>
            </a:rPr>
            <a:t>Алматы +14%</a:t>
          </a:r>
          <a:endParaRPr lang="x-none" sz="1200" dirty="0">
            <a:latin typeface="Montserrat" panose="00000500000000000000" pitchFamily="2" charset="-52"/>
          </a:endParaRPr>
        </a:p>
      </dgm:t>
    </dgm:pt>
    <dgm:pt modelId="{8D1B7763-6392-4AB2-9BED-87562EA15E15}" type="parTrans" cxnId="{692A4CE4-8B81-42EA-ACC2-DF65D1B43306}">
      <dgm:prSet/>
      <dgm:spPr/>
      <dgm:t>
        <a:bodyPr/>
        <a:lstStyle/>
        <a:p>
          <a:endParaRPr lang="x-none" sz="1200">
            <a:latin typeface="Montserrat" panose="00000500000000000000" pitchFamily="2" charset="-52"/>
          </a:endParaRPr>
        </a:p>
      </dgm:t>
    </dgm:pt>
    <dgm:pt modelId="{1212B8D9-F482-448D-BE18-1AB38851E9D8}" type="sibTrans" cxnId="{692A4CE4-8B81-42EA-ACC2-DF65D1B43306}">
      <dgm:prSet/>
      <dgm:spPr/>
      <dgm:t>
        <a:bodyPr/>
        <a:lstStyle/>
        <a:p>
          <a:endParaRPr lang="x-none" sz="1200">
            <a:latin typeface="Montserrat" panose="00000500000000000000" pitchFamily="2" charset="-52"/>
          </a:endParaRPr>
        </a:p>
      </dgm:t>
    </dgm:pt>
    <dgm:pt modelId="{A7BD1F1D-0D1D-4E1D-AE6B-A70ED10D4916}">
      <dgm:prSet phldrT="[Текст]" custT="1"/>
      <dgm:spPr/>
      <dgm:t>
        <a:bodyPr/>
        <a:lstStyle/>
        <a:p>
          <a:r>
            <a:rPr lang="ru-RU" sz="1200" dirty="0">
              <a:latin typeface="Montserrat" panose="00000500000000000000" pitchFamily="2" charset="-52"/>
            </a:rPr>
            <a:t>Астана +7%</a:t>
          </a:r>
          <a:endParaRPr lang="x-none" sz="1200" dirty="0">
            <a:latin typeface="Montserrat" panose="00000500000000000000" pitchFamily="2" charset="-52"/>
          </a:endParaRPr>
        </a:p>
      </dgm:t>
    </dgm:pt>
    <dgm:pt modelId="{9AB194F6-4CAF-46F3-B316-DBFEF121452B}" type="parTrans" cxnId="{41A09242-FE03-4885-8279-823FB21D3EA9}">
      <dgm:prSet/>
      <dgm:spPr/>
      <dgm:t>
        <a:bodyPr/>
        <a:lstStyle/>
        <a:p>
          <a:endParaRPr lang="x-none" sz="1200">
            <a:latin typeface="Montserrat" panose="00000500000000000000" pitchFamily="2" charset="-52"/>
          </a:endParaRPr>
        </a:p>
      </dgm:t>
    </dgm:pt>
    <dgm:pt modelId="{9A6AB9BA-2A40-43FF-BF1B-542678FC91B6}" type="sibTrans" cxnId="{41A09242-FE03-4885-8279-823FB21D3EA9}">
      <dgm:prSet/>
      <dgm:spPr/>
      <dgm:t>
        <a:bodyPr/>
        <a:lstStyle/>
        <a:p>
          <a:endParaRPr lang="x-none" sz="1200">
            <a:latin typeface="Montserrat" panose="00000500000000000000" pitchFamily="2" charset="-52"/>
          </a:endParaRPr>
        </a:p>
      </dgm:t>
    </dgm:pt>
    <dgm:pt modelId="{1199F496-05B1-4EEF-B0C3-32B412C257ED}">
      <dgm:prSet phldrT="[Текст]" custT="1"/>
      <dgm:spPr/>
      <dgm:t>
        <a:bodyPr/>
        <a:lstStyle/>
        <a:p>
          <a:endParaRPr lang="x-none" sz="1200" dirty="0">
            <a:latin typeface="Montserrat" panose="00000500000000000000" pitchFamily="2" charset="-52"/>
          </a:endParaRPr>
        </a:p>
      </dgm:t>
    </dgm:pt>
    <dgm:pt modelId="{4E8C4E10-1BE2-443A-A398-50CD3DF8D4D3}" type="parTrans" cxnId="{2306B928-9F03-4C5D-8DC2-0727BFF8D7BD}">
      <dgm:prSet/>
      <dgm:spPr/>
      <dgm:t>
        <a:bodyPr/>
        <a:lstStyle/>
        <a:p>
          <a:endParaRPr lang="x-none" sz="1200">
            <a:latin typeface="Montserrat" panose="00000500000000000000" pitchFamily="2" charset="-52"/>
          </a:endParaRPr>
        </a:p>
      </dgm:t>
    </dgm:pt>
    <dgm:pt modelId="{11F50136-3B80-4764-9C11-826FC533104F}" type="sibTrans" cxnId="{2306B928-9F03-4C5D-8DC2-0727BFF8D7BD}">
      <dgm:prSet/>
      <dgm:spPr/>
      <dgm:t>
        <a:bodyPr/>
        <a:lstStyle/>
        <a:p>
          <a:endParaRPr lang="x-none" sz="1200">
            <a:latin typeface="Montserrat" panose="00000500000000000000" pitchFamily="2" charset="-52"/>
          </a:endParaRPr>
        </a:p>
      </dgm:t>
    </dgm:pt>
    <dgm:pt modelId="{EC97C96B-3DAE-4EB9-AD66-D4A57696ECE4}">
      <dgm:prSet phldrT="[Текст]" custT="1"/>
      <dgm:spPr/>
      <dgm:t>
        <a:bodyPr/>
        <a:lstStyle/>
        <a:p>
          <a:endParaRPr lang="x-none" sz="1200" dirty="0">
            <a:latin typeface="Montserrat" panose="00000500000000000000" pitchFamily="2" charset="-52"/>
          </a:endParaRPr>
        </a:p>
      </dgm:t>
    </dgm:pt>
    <dgm:pt modelId="{C390B0A3-1831-4B7A-882F-A19A7D10D3F4}" type="parTrans" cxnId="{4370BFA2-98C9-4F27-9463-60863F2F3D8B}">
      <dgm:prSet/>
      <dgm:spPr/>
      <dgm:t>
        <a:bodyPr/>
        <a:lstStyle/>
        <a:p>
          <a:endParaRPr lang="x-none" sz="1200">
            <a:latin typeface="Montserrat" panose="00000500000000000000" pitchFamily="2" charset="-52"/>
          </a:endParaRPr>
        </a:p>
      </dgm:t>
    </dgm:pt>
    <dgm:pt modelId="{7D53DF09-846E-4D30-A02D-EF3DBD4B96EA}" type="sibTrans" cxnId="{4370BFA2-98C9-4F27-9463-60863F2F3D8B}">
      <dgm:prSet/>
      <dgm:spPr/>
      <dgm:t>
        <a:bodyPr/>
        <a:lstStyle/>
        <a:p>
          <a:endParaRPr lang="x-none" sz="1200">
            <a:latin typeface="Montserrat" panose="00000500000000000000" pitchFamily="2" charset="-52"/>
          </a:endParaRPr>
        </a:p>
      </dgm:t>
    </dgm:pt>
    <dgm:pt modelId="{262CF8C7-3059-49D7-83D2-DFAAFED6E082}" type="pres">
      <dgm:prSet presAssocID="{D01EF3EC-C90B-4F6A-9AD9-2B7C88FB7E81}" presName="Name0" presStyleCnt="0">
        <dgm:presLayoutVars>
          <dgm:dir/>
          <dgm:animLvl val="lvl"/>
          <dgm:resizeHandles/>
        </dgm:presLayoutVars>
      </dgm:prSet>
      <dgm:spPr/>
    </dgm:pt>
    <dgm:pt modelId="{7F122545-F6D2-415A-A246-B33CC0FA1EE5}" type="pres">
      <dgm:prSet presAssocID="{78EEDEC1-3164-4404-8405-5CB9F4DD37A4}" presName="linNode" presStyleCnt="0"/>
      <dgm:spPr/>
    </dgm:pt>
    <dgm:pt modelId="{FFA568B0-7ADD-4E30-8BA5-D3E0991C8E97}" type="pres">
      <dgm:prSet presAssocID="{78EEDEC1-3164-4404-8405-5CB9F4DD37A4}" presName="parentShp" presStyleLbl="node1" presStyleIdx="0" presStyleCnt="1" custScaleX="118823">
        <dgm:presLayoutVars>
          <dgm:bulletEnabled val="1"/>
        </dgm:presLayoutVars>
      </dgm:prSet>
      <dgm:spPr/>
    </dgm:pt>
    <dgm:pt modelId="{0A038874-28BD-4894-9340-ED1C4581F381}" type="pres">
      <dgm:prSet presAssocID="{78EEDEC1-3164-4404-8405-5CB9F4DD37A4}" presName="childShp" presStyleLbl="bgAccFollowNode1" presStyleIdx="0" presStyleCnt="1" custScaleY="71061">
        <dgm:presLayoutVars>
          <dgm:bulletEnabled val="1"/>
        </dgm:presLayoutVars>
      </dgm:prSet>
      <dgm:spPr/>
    </dgm:pt>
  </dgm:ptLst>
  <dgm:cxnLst>
    <dgm:cxn modelId="{8BE01704-6DEB-4D1C-BBA9-0E85CD9D1B18}" type="presOf" srcId="{1199F496-05B1-4EEF-B0C3-32B412C257ED}" destId="{0A038874-28BD-4894-9340-ED1C4581F381}" srcOrd="0" destOrd="1" presId="urn:microsoft.com/office/officeart/2005/8/layout/vList6"/>
    <dgm:cxn modelId="{5770941F-B602-44D7-8C1B-443D58483855}" type="presOf" srcId="{D01EF3EC-C90B-4F6A-9AD9-2B7C88FB7E81}" destId="{262CF8C7-3059-49D7-83D2-DFAAFED6E082}" srcOrd="0" destOrd="0" presId="urn:microsoft.com/office/officeart/2005/8/layout/vList6"/>
    <dgm:cxn modelId="{2306B928-9F03-4C5D-8DC2-0727BFF8D7BD}" srcId="{78EEDEC1-3164-4404-8405-5CB9F4DD37A4}" destId="{1199F496-05B1-4EEF-B0C3-32B412C257ED}" srcOrd="1" destOrd="0" parTransId="{4E8C4E10-1BE2-443A-A398-50CD3DF8D4D3}" sibTransId="{11F50136-3B80-4764-9C11-826FC533104F}"/>
    <dgm:cxn modelId="{57AA7934-3203-460F-AD66-330BC7E63F50}" type="presOf" srcId="{95657CD6-C432-4C1E-B1F0-43E85C944C03}" destId="{0A038874-28BD-4894-9340-ED1C4581F381}" srcOrd="0" destOrd="2" presId="urn:microsoft.com/office/officeart/2005/8/layout/vList6"/>
    <dgm:cxn modelId="{41A09242-FE03-4885-8279-823FB21D3EA9}" srcId="{78EEDEC1-3164-4404-8405-5CB9F4DD37A4}" destId="{A7BD1F1D-0D1D-4E1D-AE6B-A70ED10D4916}" srcOrd="4" destOrd="0" parTransId="{9AB194F6-4CAF-46F3-B316-DBFEF121452B}" sibTransId="{9A6AB9BA-2A40-43FF-BF1B-542678FC91B6}"/>
    <dgm:cxn modelId="{5FE14A78-3DFD-440B-9434-7CE3D7F62ADE}" type="presOf" srcId="{A7BD1F1D-0D1D-4E1D-AE6B-A70ED10D4916}" destId="{0A038874-28BD-4894-9340-ED1C4581F381}" srcOrd="0" destOrd="4" presId="urn:microsoft.com/office/officeart/2005/8/layout/vList6"/>
    <dgm:cxn modelId="{7E1DE67D-052A-413E-9B7E-89482D81EF8A}" srcId="{D01EF3EC-C90B-4F6A-9AD9-2B7C88FB7E81}" destId="{78EEDEC1-3164-4404-8405-5CB9F4DD37A4}" srcOrd="0" destOrd="0" parTransId="{E5918EC5-D34E-41BD-ADBD-3DB8ACEF9AC0}" sibTransId="{CA06B6C3-8935-4D33-A7B3-A94742E4C1C9}"/>
    <dgm:cxn modelId="{4370BFA2-98C9-4F27-9463-60863F2F3D8B}" srcId="{78EEDEC1-3164-4404-8405-5CB9F4DD37A4}" destId="{EC97C96B-3DAE-4EB9-AD66-D4A57696ECE4}" srcOrd="3" destOrd="0" parTransId="{C390B0A3-1831-4B7A-882F-A19A7D10D3F4}" sibTransId="{7D53DF09-846E-4D30-A02D-EF3DBD4B96EA}"/>
    <dgm:cxn modelId="{69D562BE-6D26-4ACC-80E1-C9740FBFCF0E}" type="presOf" srcId="{0833678F-E6FB-4F4D-9322-E3D3441BABE0}" destId="{0A038874-28BD-4894-9340-ED1C4581F381}" srcOrd="0" destOrd="0" presId="urn:microsoft.com/office/officeart/2005/8/layout/vList6"/>
    <dgm:cxn modelId="{A0198AC7-C89F-4D92-9908-6F42BEE7C98A}" srcId="{78EEDEC1-3164-4404-8405-5CB9F4DD37A4}" destId="{0833678F-E6FB-4F4D-9322-E3D3441BABE0}" srcOrd="0" destOrd="0" parTransId="{C443972A-E0DE-4E2B-A875-813459E8C6E6}" sibTransId="{42178B2C-5B79-4788-BCCB-3E162A04A11B}"/>
    <dgm:cxn modelId="{561A8CCB-DDD0-43F0-9EA8-A98C087AD235}" type="presOf" srcId="{78EEDEC1-3164-4404-8405-5CB9F4DD37A4}" destId="{FFA568B0-7ADD-4E30-8BA5-D3E0991C8E97}" srcOrd="0" destOrd="0" presId="urn:microsoft.com/office/officeart/2005/8/layout/vList6"/>
    <dgm:cxn modelId="{692A4CE4-8B81-42EA-ACC2-DF65D1B43306}" srcId="{78EEDEC1-3164-4404-8405-5CB9F4DD37A4}" destId="{95657CD6-C432-4C1E-B1F0-43E85C944C03}" srcOrd="2" destOrd="0" parTransId="{8D1B7763-6392-4AB2-9BED-87562EA15E15}" sibTransId="{1212B8D9-F482-448D-BE18-1AB38851E9D8}"/>
    <dgm:cxn modelId="{C3BBBAEE-0B3B-4B49-8309-9D2C7ADFB592}" type="presOf" srcId="{EC97C96B-3DAE-4EB9-AD66-D4A57696ECE4}" destId="{0A038874-28BD-4894-9340-ED1C4581F381}" srcOrd="0" destOrd="3" presId="urn:microsoft.com/office/officeart/2005/8/layout/vList6"/>
    <dgm:cxn modelId="{94707836-8DA4-4B5A-9F1B-70B8E7CF2062}" type="presParOf" srcId="{262CF8C7-3059-49D7-83D2-DFAAFED6E082}" destId="{7F122545-F6D2-415A-A246-B33CC0FA1EE5}" srcOrd="0" destOrd="0" presId="urn:microsoft.com/office/officeart/2005/8/layout/vList6"/>
    <dgm:cxn modelId="{B2753E16-547C-4B7D-B8D3-1AFBAEC7A139}" type="presParOf" srcId="{7F122545-F6D2-415A-A246-B33CC0FA1EE5}" destId="{FFA568B0-7ADD-4E30-8BA5-D3E0991C8E97}" srcOrd="0" destOrd="0" presId="urn:microsoft.com/office/officeart/2005/8/layout/vList6"/>
    <dgm:cxn modelId="{0BC17AA5-8B5A-4259-A64E-71B371BDA024}" type="presParOf" srcId="{7F122545-F6D2-415A-A246-B33CC0FA1EE5}" destId="{0A038874-28BD-4894-9340-ED1C4581F38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06F3E4-4147-4A02-869E-4694280AAF5B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5B32D66F-B9A3-491D-A245-5F036B283EB0}">
      <dgm:prSet phldrT="[Текст]" custT="1"/>
      <dgm:spPr/>
      <dgm:t>
        <a:bodyPr/>
        <a:lstStyle/>
        <a:p>
          <a:r>
            <a:rPr lang="ru-RU" sz="1000" dirty="0">
              <a:latin typeface="Montserrat" panose="00000500000000000000" pitchFamily="2" charset="-52"/>
            </a:rPr>
            <a:t>Окжетпес</a:t>
          </a:r>
          <a:endParaRPr lang="x-none" sz="1000" dirty="0">
            <a:latin typeface="Montserrat" panose="00000500000000000000" pitchFamily="2" charset="-52"/>
          </a:endParaRPr>
        </a:p>
      </dgm:t>
    </dgm:pt>
    <dgm:pt modelId="{878A5FAD-4564-4EBF-A9E2-14B8E7F6AAE3}" type="parTrans" cxnId="{0416A9A0-A70E-4E96-9606-281309FA4C5D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5DC164A6-0193-4D63-AE86-4695ED922E11}" type="sibTrans" cxnId="{0416A9A0-A70E-4E96-9606-281309FA4C5D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AFE7A498-544B-487F-8241-223DC4E1949D}">
      <dgm:prSet phldrT="[Текст]"/>
      <dgm:spPr/>
      <dgm:t>
        <a:bodyPr/>
        <a:lstStyle/>
        <a:p>
          <a:r>
            <a:rPr lang="ru-RU" dirty="0">
              <a:latin typeface="Montserrat" panose="00000500000000000000" pitchFamily="2" charset="-52"/>
            </a:rPr>
            <a:t>2022 г. – 61%</a:t>
          </a:r>
          <a:endParaRPr lang="x-none" dirty="0">
            <a:latin typeface="Montserrat" panose="00000500000000000000" pitchFamily="2" charset="-52"/>
          </a:endParaRPr>
        </a:p>
      </dgm:t>
    </dgm:pt>
    <dgm:pt modelId="{48E2FC36-7D77-4F5D-92B5-C6790D2DE9A2}" type="parTrans" cxnId="{F069D6C7-99AF-4ED2-874C-AD922E4EB05E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1F835B2A-EDA4-496C-A289-A930E01630C6}" type="sibTrans" cxnId="{F069D6C7-99AF-4ED2-874C-AD922E4EB05E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57D2C62D-03FF-4B36-83C1-FD29CC2D57CE}">
      <dgm:prSet phldrT="[Текст]"/>
      <dgm:spPr/>
      <dgm:t>
        <a:bodyPr/>
        <a:lstStyle/>
        <a:p>
          <a:r>
            <a:rPr lang="ru-RU" dirty="0">
              <a:latin typeface="Montserrat" panose="00000500000000000000" pitchFamily="2" charset="-52"/>
            </a:rPr>
            <a:t>2023 г. – 55%</a:t>
          </a:r>
          <a:endParaRPr lang="x-none" dirty="0">
            <a:latin typeface="Montserrat" panose="00000500000000000000" pitchFamily="2" charset="-52"/>
          </a:endParaRPr>
        </a:p>
      </dgm:t>
    </dgm:pt>
    <dgm:pt modelId="{ACE6DE16-10E9-4DE8-9FA4-AA71D060D0D4}" type="parTrans" cxnId="{E218EB92-5615-43B4-A527-D72B4AA6C584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837D788E-7C48-4596-9FDF-9C07114B141C}" type="sibTrans" cxnId="{E218EB92-5615-43B4-A527-D72B4AA6C584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4612FB61-09AD-4C9C-B864-B57727D9F749}">
      <dgm:prSet phldrT="[Текст]" custT="1"/>
      <dgm:spPr/>
      <dgm:t>
        <a:bodyPr/>
        <a:lstStyle/>
        <a:p>
          <a:r>
            <a:rPr lang="ru-RU" sz="1000" dirty="0">
              <a:latin typeface="Montserrat" panose="00000500000000000000" pitchFamily="2" charset="-52"/>
            </a:rPr>
            <a:t>Алматы </a:t>
          </a:r>
          <a:endParaRPr lang="x-none" sz="1000" dirty="0">
            <a:latin typeface="Montserrat" panose="00000500000000000000" pitchFamily="2" charset="-52"/>
          </a:endParaRPr>
        </a:p>
      </dgm:t>
    </dgm:pt>
    <dgm:pt modelId="{6C8309CE-D1F3-46A0-A86F-72576B3BEB35}" type="parTrans" cxnId="{39122880-F53C-4268-BF97-1FF84A4CFBFE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3E9F8912-5B6E-4F7C-9366-D90E2ED7861D}" type="sibTrans" cxnId="{39122880-F53C-4268-BF97-1FF84A4CFBFE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FAF0BE4F-2C40-4CB9-81C9-18C1574D822A}">
      <dgm:prSet phldrT="[Текст]"/>
      <dgm:spPr/>
      <dgm:t>
        <a:bodyPr/>
        <a:lstStyle/>
        <a:p>
          <a:r>
            <a:rPr lang="ru-RU" dirty="0">
              <a:latin typeface="Montserrat" panose="00000500000000000000" pitchFamily="2" charset="-52"/>
            </a:rPr>
            <a:t>2022 г. – 49%</a:t>
          </a:r>
          <a:endParaRPr lang="x-none" dirty="0">
            <a:latin typeface="Montserrat" panose="00000500000000000000" pitchFamily="2" charset="-52"/>
          </a:endParaRPr>
        </a:p>
      </dgm:t>
    </dgm:pt>
    <dgm:pt modelId="{C97A9F3B-F7DA-49D1-81AE-CED64BCD2C04}" type="parTrans" cxnId="{E9841469-EBC9-474C-85E2-9C36D216AA89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7B073734-3C9B-4C35-9CB4-191552002F00}" type="sibTrans" cxnId="{E9841469-EBC9-474C-85E2-9C36D216AA89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4D3EE604-F87E-4459-82CB-A17A62FFA128}">
      <dgm:prSet phldrT="[Текст]"/>
      <dgm:spPr/>
      <dgm:t>
        <a:bodyPr/>
        <a:lstStyle/>
        <a:p>
          <a:r>
            <a:rPr lang="ru-RU" dirty="0">
              <a:latin typeface="Montserrat" panose="00000500000000000000" pitchFamily="2" charset="-52"/>
            </a:rPr>
            <a:t>2023 г. – 46%</a:t>
          </a:r>
          <a:endParaRPr lang="x-none" dirty="0">
            <a:latin typeface="Montserrat" panose="00000500000000000000" pitchFamily="2" charset="-52"/>
          </a:endParaRPr>
        </a:p>
      </dgm:t>
    </dgm:pt>
    <dgm:pt modelId="{F4DAC1A2-F63A-418B-B100-F6E4CBE0C6A9}" type="parTrans" cxnId="{BB853E88-FB7F-4FEB-960E-02C0AC35E660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268B58A8-C955-4256-B90A-7834909E9AA5}" type="sibTrans" cxnId="{BB853E88-FB7F-4FEB-960E-02C0AC35E660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BBD05079-4A97-4E63-A308-B1815985F601}">
      <dgm:prSet phldrT="[Текст]"/>
      <dgm:spPr/>
      <dgm:t>
        <a:bodyPr/>
        <a:lstStyle/>
        <a:p>
          <a:r>
            <a:rPr lang="ru-RU" dirty="0">
              <a:latin typeface="Montserrat" panose="00000500000000000000" pitchFamily="2" charset="-52"/>
            </a:rPr>
            <a:t>Астана</a:t>
          </a:r>
          <a:endParaRPr lang="x-none" dirty="0">
            <a:latin typeface="Montserrat" panose="00000500000000000000" pitchFamily="2" charset="-52"/>
          </a:endParaRPr>
        </a:p>
      </dgm:t>
    </dgm:pt>
    <dgm:pt modelId="{2585EA03-E315-4B8F-9B68-040F37D224D0}" type="parTrans" cxnId="{3D3E7F6E-6275-4A9F-B876-48C73FFD56DC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5FF8F35B-4F0B-4C2E-9E9D-F78377F4FD3D}" type="sibTrans" cxnId="{3D3E7F6E-6275-4A9F-B876-48C73FFD56DC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477408D8-A99E-4C05-B969-733B91353818}">
      <dgm:prSet phldrT="[Текст]"/>
      <dgm:spPr/>
      <dgm:t>
        <a:bodyPr/>
        <a:lstStyle/>
        <a:p>
          <a:r>
            <a:rPr lang="ru-RU" dirty="0">
              <a:latin typeface="Montserrat" panose="00000500000000000000" pitchFamily="2" charset="-52"/>
            </a:rPr>
            <a:t>2022 г. – 5%</a:t>
          </a:r>
          <a:endParaRPr lang="x-none" dirty="0">
            <a:latin typeface="Montserrat" panose="00000500000000000000" pitchFamily="2" charset="-52"/>
          </a:endParaRPr>
        </a:p>
      </dgm:t>
    </dgm:pt>
    <dgm:pt modelId="{14C60EA4-DF39-44ED-8DC4-F85AE088052C}" type="parTrans" cxnId="{A0E6E700-0F2C-4E4B-BFF6-F202986B505C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70C936D6-C39D-4A6D-97E1-C33EBEAA47E7}" type="sibTrans" cxnId="{A0E6E700-0F2C-4E4B-BFF6-F202986B505C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3492FC05-F779-4A6C-8057-106AFC1559E3}">
      <dgm:prSet phldrT="[Текст]"/>
      <dgm:spPr/>
      <dgm:t>
        <a:bodyPr/>
        <a:lstStyle/>
        <a:p>
          <a:r>
            <a:rPr lang="ru-RU" dirty="0">
              <a:latin typeface="Montserrat" panose="00000500000000000000" pitchFamily="2" charset="-52"/>
            </a:rPr>
            <a:t>2023 г. – 8%</a:t>
          </a:r>
          <a:endParaRPr lang="x-none" dirty="0">
            <a:latin typeface="Montserrat" panose="00000500000000000000" pitchFamily="2" charset="-52"/>
          </a:endParaRPr>
        </a:p>
      </dgm:t>
    </dgm:pt>
    <dgm:pt modelId="{A19253A2-8B72-4C9C-AB77-53B02500EBB5}" type="parTrans" cxnId="{6ABF1817-76E1-4F62-924C-4984E0C41063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93B2FFA8-82E3-4034-8DAB-D5E1A1902C27}" type="sibTrans" cxnId="{6ABF1817-76E1-4F62-924C-4984E0C41063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85FF2A56-14C5-4ADF-B059-ABC3C66684D7}">
      <dgm:prSet phldrT="[Текст]"/>
      <dgm:spPr/>
      <dgm:t>
        <a:bodyPr/>
        <a:lstStyle/>
        <a:p>
          <a:r>
            <a:rPr lang="ru-RU" dirty="0">
              <a:latin typeface="Montserrat" panose="00000500000000000000" pitchFamily="2" charset="-52"/>
            </a:rPr>
            <a:t>2024 г. – 52%</a:t>
          </a:r>
          <a:endParaRPr lang="x-none" dirty="0">
            <a:latin typeface="Montserrat" panose="00000500000000000000" pitchFamily="2" charset="-52"/>
          </a:endParaRPr>
        </a:p>
      </dgm:t>
    </dgm:pt>
    <dgm:pt modelId="{E2DD3FAC-88E7-4278-9303-87295049AD40}" type="parTrans" cxnId="{C10CF375-D59D-429C-A94A-126D11F7002E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D63FF0ED-B867-4764-AC62-819B3AB4AF57}" type="sibTrans" cxnId="{C10CF375-D59D-429C-A94A-126D11F7002E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683FB0B7-092F-46CA-9ED2-89A5ABCBD477}">
      <dgm:prSet phldrT="[Текст]"/>
      <dgm:spPr/>
      <dgm:t>
        <a:bodyPr/>
        <a:lstStyle/>
        <a:p>
          <a:r>
            <a:rPr lang="ru-RU" dirty="0">
              <a:latin typeface="Montserrat" panose="00000500000000000000" pitchFamily="2" charset="-52"/>
            </a:rPr>
            <a:t>2024 г. – 44%</a:t>
          </a:r>
          <a:endParaRPr lang="x-none" dirty="0">
            <a:latin typeface="Montserrat" panose="00000500000000000000" pitchFamily="2" charset="-52"/>
          </a:endParaRPr>
        </a:p>
      </dgm:t>
    </dgm:pt>
    <dgm:pt modelId="{22850B24-EFFC-48D7-9712-9D436975FC08}" type="parTrans" cxnId="{C512D193-B13C-4CE4-8D13-7D62E85EAA65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099013A0-CF67-4961-A654-FF5F50C1EBED}" type="sibTrans" cxnId="{C512D193-B13C-4CE4-8D13-7D62E85EAA65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110F8B64-9212-495A-BD20-7289780E9476}">
      <dgm:prSet phldrT="[Текст]"/>
      <dgm:spPr/>
      <dgm:t>
        <a:bodyPr/>
        <a:lstStyle/>
        <a:p>
          <a:r>
            <a:rPr lang="ru-RU" dirty="0">
              <a:latin typeface="Montserrat" panose="00000500000000000000" pitchFamily="2" charset="-52"/>
            </a:rPr>
            <a:t>2024 г. 13%</a:t>
          </a:r>
          <a:endParaRPr lang="x-none" dirty="0">
            <a:latin typeface="Montserrat" panose="00000500000000000000" pitchFamily="2" charset="-52"/>
          </a:endParaRPr>
        </a:p>
      </dgm:t>
    </dgm:pt>
    <dgm:pt modelId="{4B738A2E-B469-4393-858B-DE0FC9B9F7F9}" type="parTrans" cxnId="{DE894DA9-EF64-4D55-9C6A-1E5E0DD9FAC9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6AA8FC83-2A98-46DC-8FCB-DCFDC7E1CC4E}" type="sibTrans" cxnId="{DE894DA9-EF64-4D55-9C6A-1E5E0DD9FAC9}">
      <dgm:prSet/>
      <dgm:spPr/>
      <dgm:t>
        <a:bodyPr/>
        <a:lstStyle/>
        <a:p>
          <a:endParaRPr lang="x-none">
            <a:latin typeface="Montserrat" panose="00000500000000000000" pitchFamily="2" charset="-52"/>
          </a:endParaRPr>
        </a:p>
      </dgm:t>
    </dgm:pt>
    <dgm:pt modelId="{97D9726F-0942-4860-BE23-B0BB2E9F5AA0}" type="pres">
      <dgm:prSet presAssocID="{F506F3E4-4147-4A02-869E-4694280AAF5B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B0556861-5938-428D-ADAA-CFFA7F972369}" type="pres">
      <dgm:prSet presAssocID="{F506F3E4-4147-4A02-869E-4694280AAF5B}" presName="cycle" presStyleCnt="0"/>
      <dgm:spPr/>
    </dgm:pt>
    <dgm:pt modelId="{33837342-4084-47AF-9319-18B618404446}" type="pres">
      <dgm:prSet presAssocID="{F506F3E4-4147-4A02-869E-4694280AAF5B}" presName="centerShape" presStyleCnt="0"/>
      <dgm:spPr/>
    </dgm:pt>
    <dgm:pt modelId="{6A18FE71-A6F3-4782-B50F-9AA9DDD69955}" type="pres">
      <dgm:prSet presAssocID="{F506F3E4-4147-4A02-869E-4694280AAF5B}" presName="connSite" presStyleLbl="node1" presStyleIdx="0" presStyleCnt="4"/>
      <dgm:spPr/>
    </dgm:pt>
    <dgm:pt modelId="{BACD3BCC-49AD-42FD-8E55-2080FBE664FF}" type="pres">
      <dgm:prSet presAssocID="{F506F3E4-4147-4A02-869E-4694280AAF5B}" presName="visibl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7C873EC-E23F-4D8C-9A55-2C4BEF05AD84}" type="pres">
      <dgm:prSet presAssocID="{878A5FAD-4564-4EBF-A9E2-14B8E7F6AAE3}" presName="Name25" presStyleLbl="parChTrans1D1" presStyleIdx="0" presStyleCnt="3"/>
      <dgm:spPr/>
    </dgm:pt>
    <dgm:pt modelId="{CADFC0FD-BDA3-4BF7-816F-92860754E761}" type="pres">
      <dgm:prSet presAssocID="{5B32D66F-B9A3-491D-A245-5F036B283EB0}" presName="node" presStyleCnt="0"/>
      <dgm:spPr/>
    </dgm:pt>
    <dgm:pt modelId="{84B0A154-542D-426B-AEF4-663162DCC30D}" type="pres">
      <dgm:prSet presAssocID="{5B32D66F-B9A3-491D-A245-5F036B283EB0}" presName="parentNode" presStyleLbl="node1" presStyleIdx="1" presStyleCnt="4" custScaleX="127977">
        <dgm:presLayoutVars>
          <dgm:chMax val="1"/>
          <dgm:bulletEnabled val="1"/>
        </dgm:presLayoutVars>
      </dgm:prSet>
      <dgm:spPr/>
    </dgm:pt>
    <dgm:pt modelId="{6A556FC9-F8C5-44E5-9B7C-B3B81B22C4B8}" type="pres">
      <dgm:prSet presAssocID="{5B32D66F-B9A3-491D-A245-5F036B283EB0}" presName="childNode" presStyleLbl="revTx" presStyleIdx="0" presStyleCnt="3">
        <dgm:presLayoutVars>
          <dgm:bulletEnabled val="1"/>
        </dgm:presLayoutVars>
      </dgm:prSet>
      <dgm:spPr/>
    </dgm:pt>
    <dgm:pt modelId="{F153E3B3-099C-476C-B9FA-983071A9A926}" type="pres">
      <dgm:prSet presAssocID="{6C8309CE-D1F3-46A0-A86F-72576B3BEB35}" presName="Name25" presStyleLbl="parChTrans1D1" presStyleIdx="1" presStyleCnt="3"/>
      <dgm:spPr/>
    </dgm:pt>
    <dgm:pt modelId="{68F85BC2-B832-45FB-8F60-8B952EB9E3C4}" type="pres">
      <dgm:prSet presAssocID="{4612FB61-09AD-4C9C-B864-B57727D9F749}" presName="node" presStyleCnt="0"/>
      <dgm:spPr/>
    </dgm:pt>
    <dgm:pt modelId="{C1CFB85A-5057-46EE-A9D5-661A25AAB8C7}" type="pres">
      <dgm:prSet presAssocID="{4612FB61-09AD-4C9C-B864-B57727D9F749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DEBB071D-467F-443D-809B-5801E8B49F62}" type="pres">
      <dgm:prSet presAssocID="{4612FB61-09AD-4C9C-B864-B57727D9F749}" presName="childNode" presStyleLbl="revTx" presStyleIdx="1" presStyleCnt="3">
        <dgm:presLayoutVars>
          <dgm:bulletEnabled val="1"/>
        </dgm:presLayoutVars>
      </dgm:prSet>
      <dgm:spPr/>
    </dgm:pt>
    <dgm:pt modelId="{0BB50CC7-3BD7-426A-BCE2-57ECD55FBB31}" type="pres">
      <dgm:prSet presAssocID="{2585EA03-E315-4B8F-9B68-040F37D224D0}" presName="Name25" presStyleLbl="parChTrans1D1" presStyleIdx="2" presStyleCnt="3"/>
      <dgm:spPr/>
    </dgm:pt>
    <dgm:pt modelId="{B9405712-C102-4B42-AA60-E7BC8545F858}" type="pres">
      <dgm:prSet presAssocID="{BBD05079-4A97-4E63-A308-B1815985F601}" presName="node" presStyleCnt="0"/>
      <dgm:spPr/>
    </dgm:pt>
    <dgm:pt modelId="{D8DAD116-F885-4C2E-A09E-21245D111B03}" type="pres">
      <dgm:prSet presAssocID="{BBD05079-4A97-4E63-A308-B1815985F601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ED836753-78B6-40B1-9934-91E0E9F55952}" type="pres">
      <dgm:prSet presAssocID="{BBD05079-4A97-4E63-A308-B1815985F601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A0E6E700-0F2C-4E4B-BFF6-F202986B505C}" srcId="{BBD05079-4A97-4E63-A308-B1815985F601}" destId="{477408D8-A99E-4C05-B969-733B91353818}" srcOrd="0" destOrd="0" parTransId="{14C60EA4-DF39-44ED-8DC4-F85AE088052C}" sibTransId="{70C936D6-C39D-4A6D-97E1-C33EBEAA47E7}"/>
    <dgm:cxn modelId="{4A771205-DDC6-4CD8-88C0-BB8B42897929}" type="presOf" srcId="{AFE7A498-544B-487F-8241-223DC4E1949D}" destId="{6A556FC9-F8C5-44E5-9B7C-B3B81B22C4B8}" srcOrd="0" destOrd="0" presId="urn:microsoft.com/office/officeart/2005/8/layout/radial2"/>
    <dgm:cxn modelId="{6ABF1817-76E1-4F62-924C-4984E0C41063}" srcId="{BBD05079-4A97-4E63-A308-B1815985F601}" destId="{3492FC05-F779-4A6C-8057-106AFC1559E3}" srcOrd="1" destOrd="0" parTransId="{A19253A2-8B72-4C9C-AB77-53B02500EBB5}" sibTransId="{93B2FFA8-82E3-4034-8DAB-D5E1A1902C27}"/>
    <dgm:cxn modelId="{3E05BA5E-FDD2-4930-BD97-2361B7C4B0D0}" type="presOf" srcId="{4D3EE604-F87E-4459-82CB-A17A62FFA128}" destId="{DEBB071D-467F-443D-809B-5801E8B49F62}" srcOrd="0" destOrd="1" presId="urn:microsoft.com/office/officeart/2005/8/layout/radial2"/>
    <dgm:cxn modelId="{E9841469-EBC9-474C-85E2-9C36D216AA89}" srcId="{4612FB61-09AD-4C9C-B864-B57727D9F749}" destId="{FAF0BE4F-2C40-4CB9-81C9-18C1574D822A}" srcOrd="0" destOrd="0" parTransId="{C97A9F3B-F7DA-49D1-81AE-CED64BCD2C04}" sibTransId="{7B073734-3C9B-4C35-9CB4-191552002F00}"/>
    <dgm:cxn modelId="{3D3E7F6E-6275-4A9F-B876-48C73FFD56DC}" srcId="{F506F3E4-4147-4A02-869E-4694280AAF5B}" destId="{BBD05079-4A97-4E63-A308-B1815985F601}" srcOrd="2" destOrd="0" parTransId="{2585EA03-E315-4B8F-9B68-040F37D224D0}" sibTransId="{5FF8F35B-4F0B-4C2E-9E9D-F78377F4FD3D}"/>
    <dgm:cxn modelId="{AA9E5C52-ED08-4478-AD10-02B3E0458B2D}" type="presOf" srcId="{683FB0B7-092F-46CA-9ED2-89A5ABCBD477}" destId="{DEBB071D-467F-443D-809B-5801E8B49F62}" srcOrd="0" destOrd="2" presId="urn:microsoft.com/office/officeart/2005/8/layout/radial2"/>
    <dgm:cxn modelId="{C10CF375-D59D-429C-A94A-126D11F7002E}" srcId="{5B32D66F-B9A3-491D-A245-5F036B283EB0}" destId="{85FF2A56-14C5-4ADF-B059-ABC3C66684D7}" srcOrd="2" destOrd="0" parTransId="{E2DD3FAC-88E7-4278-9303-87295049AD40}" sibTransId="{D63FF0ED-B867-4764-AC62-819B3AB4AF57}"/>
    <dgm:cxn modelId="{4AA35278-AED9-4FA9-9868-2660F6B7E31D}" type="presOf" srcId="{5B32D66F-B9A3-491D-A245-5F036B283EB0}" destId="{84B0A154-542D-426B-AEF4-663162DCC30D}" srcOrd="0" destOrd="0" presId="urn:microsoft.com/office/officeart/2005/8/layout/radial2"/>
    <dgm:cxn modelId="{A226EC7A-B56A-448A-A45C-04B856E7DABA}" type="presOf" srcId="{110F8B64-9212-495A-BD20-7289780E9476}" destId="{ED836753-78B6-40B1-9934-91E0E9F55952}" srcOrd="0" destOrd="2" presId="urn:microsoft.com/office/officeart/2005/8/layout/radial2"/>
    <dgm:cxn modelId="{3FF2ED7F-EDDA-43ED-8BEC-9C3F3C5B9CDA}" type="presOf" srcId="{85FF2A56-14C5-4ADF-B059-ABC3C66684D7}" destId="{6A556FC9-F8C5-44E5-9B7C-B3B81B22C4B8}" srcOrd="0" destOrd="2" presId="urn:microsoft.com/office/officeart/2005/8/layout/radial2"/>
    <dgm:cxn modelId="{39122880-F53C-4268-BF97-1FF84A4CFBFE}" srcId="{F506F3E4-4147-4A02-869E-4694280AAF5B}" destId="{4612FB61-09AD-4C9C-B864-B57727D9F749}" srcOrd="1" destOrd="0" parTransId="{6C8309CE-D1F3-46A0-A86F-72576B3BEB35}" sibTransId="{3E9F8912-5B6E-4F7C-9366-D90E2ED7861D}"/>
    <dgm:cxn modelId="{BB853E88-FB7F-4FEB-960E-02C0AC35E660}" srcId="{4612FB61-09AD-4C9C-B864-B57727D9F749}" destId="{4D3EE604-F87E-4459-82CB-A17A62FFA128}" srcOrd="1" destOrd="0" parTransId="{F4DAC1A2-F63A-418B-B100-F6E4CBE0C6A9}" sibTransId="{268B58A8-C955-4256-B90A-7834909E9AA5}"/>
    <dgm:cxn modelId="{E218EB92-5615-43B4-A527-D72B4AA6C584}" srcId="{5B32D66F-B9A3-491D-A245-5F036B283EB0}" destId="{57D2C62D-03FF-4B36-83C1-FD29CC2D57CE}" srcOrd="1" destOrd="0" parTransId="{ACE6DE16-10E9-4DE8-9FA4-AA71D060D0D4}" sibTransId="{837D788E-7C48-4596-9FDF-9C07114B141C}"/>
    <dgm:cxn modelId="{C512D193-B13C-4CE4-8D13-7D62E85EAA65}" srcId="{4612FB61-09AD-4C9C-B864-B57727D9F749}" destId="{683FB0B7-092F-46CA-9ED2-89A5ABCBD477}" srcOrd="2" destOrd="0" parTransId="{22850B24-EFFC-48D7-9712-9D436975FC08}" sibTransId="{099013A0-CF67-4961-A654-FF5F50C1EBED}"/>
    <dgm:cxn modelId="{1FD87A9E-7328-4005-967C-FD7BD5F7F92F}" type="presOf" srcId="{6C8309CE-D1F3-46A0-A86F-72576B3BEB35}" destId="{F153E3B3-099C-476C-B9FA-983071A9A926}" srcOrd="0" destOrd="0" presId="urn:microsoft.com/office/officeart/2005/8/layout/radial2"/>
    <dgm:cxn modelId="{0416A9A0-A70E-4E96-9606-281309FA4C5D}" srcId="{F506F3E4-4147-4A02-869E-4694280AAF5B}" destId="{5B32D66F-B9A3-491D-A245-5F036B283EB0}" srcOrd="0" destOrd="0" parTransId="{878A5FAD-4564-4EBF-A9E2-14B8E7F6AAE3}" sibTransId="{5DC164A6-0193-4D63-AE86-4695ED922E11}"/>
    <dgm:cxn modelId="{AC82ECA0-43D6-4482-96DC-623A111BBC63}" type="presOf" srcId="{FAF0BE4F-2C40-4CB9-81C9-18C1574D822A}" destId="{DEBB071D-467F-443D-809B-5801E8B49F62}" srcOrd="0" destOrd="0" presId="urn:microsoft.com/office/officeart/2005/8/layout/radial2"/>
    <dgm:cxn modelId="{55E45CA2-78C5-4F46-A33E-A28C76B7B01B}" type="presOf" srcId="{4612FB61-09AD-4C9C-B864-B57727D9F749}" destId="{C1CFB85A-5057-46EE-A9D5-661A25AAB8C7}" srcOrd="0" destOrd="0" presId="urn:microsoft.com/office/officeart/2005/8/layout/radial2"/>
    <dgm:cxn modelId="{19E1E2A4-9D16-4857-8C07-92391477C6F4}" type="presOf" srcId="{3492FC05-F779-4A6C-8057-106AFC1559E3}" destId="{ED836753-78B6-40B1-9934-91E0E9F55952}" srcOrd="0" destOrd="1" presId="urn:microsoft.com/office/officeart/2005/8/layout/radial2"/>
    <dgm:cxn modelId="{6410BCA6-15A7-4868-8538-203FB9E7AB67}" type="presOf" srcId="{F506F3E4-4147-4A02-869E-4694280AAF5B}" destId="{97D9726F-0942-4860-BE23-B0BB2E9F5AA0}" srcOrd="0" destOrd="0" presId="urn:microsoft.com/office/officeart/2005/8/layout/radial2"/>
    <dgm:cxn modelId="{B461C6A7-8ECF-469F-9FCC-EC2352595B81}" type="presOf" srcId="{57D2C62D-03FF-4B36-83C1-FD29CC2D57CE}" destId="{6A556FC9-F8C5-44E5-9B7C-B3B81B22C4B8}" srcOrd="0" destOrd="1" presId="urn:microsoft.com/office/officeart/2005/8/layout/radial2"/>
    <dgm:cxn modelId="{DE894DA9-EF64-4D55-9C6A-1E5E0DD9FAC9}" srcId="{BBD05079-4A97-4E63-A308-B1815985F601}" destId="{110F8B64-9212-495A-BD20-7289780E9476}" srcOrd="2" destOrd="0" parTransId="{4B738A2E-B469-4393-858B-DE0FC9B9F7F9}" sibTransId="{6AA8FC83-2A98-46DC-8FCB-DCFDC7E1CC4E}"/>
    <dgm:cxn modelId="{2B573DC0-957F-43A2-911C-196ED5D55EDC}" type="presOf" srcId="{2585EA03-E315-4B8F-9B68-040F37D224D0}" destId="{0BB50CC7-3BD7-426A-BCE2-57ECD55FBB31}" srcOrd="0" destOrd="0" presId="urn:microsoft.com/office/officeart/2005/8/layout/radial2"/>
    <dgm:cxn modelId="{71CE73C4-9C70-4188-B1BA-245C8A30F880}" type="presOf" srcId="{BBD05079-4A97-4E63-A308-B1815985F601}" destId="{D8DAD116-F885-4C2E-A09E-21245D111B03}" srcOrd="0" destOrd="0" presId="urn:microsoft.com/office/officeart/2005/8/layout/radial2"/>
    <dgm:cxn modelId="{F069D6C7-99AF-4ED2-874C-AD922E4EB05E}" srcId="{5B32D66F-B9A3-491D-A245-5F036B283EB0}" destId="{AFE7A498-544B-487F-8241-223DC4E1949D}" srcOrd="0" destOrd="0" parTransId="{48E2FC36-7D77-4F5D-92B5-C6790D2DE9A2}" sibTransId="{1F835B2A-EDA4-496C-A289-A930E01630C6}"/>
    <dgm:cxn modelId="{521208CD-BFBA-4ED9-B0F0-B1C421261C2A}" type="presOf" srcId="{878A5FAD-4564-4EBF-A9E2-14B8E7F6AAE3}" destId="{E7C873EC-E23F-4D8C-9A55-2C4BEF05AD84}" srcOrd="0" destOrd="0" presId="urn:microsoft.com/office/officeart/2005/8/layout/radial2"/>
    <dgm:cxn modelId="{69DC8CF0-DCAA-4E51-B853-2A2E1F4C812F}" type="presOf" srcId="{477408D8-A99E-4C05-B969-733B91353818}" destId="{ED836753-78B6-40B1-9934-91E0E9F55952}" srcOrd="0" destOrd="0" presId="urn:microsoft.com/office/officeart/2005/8/layout/radial2"/>
    <dgm:cxn modelId="{8D1D5557-A397-4363-BD03-0F34EBABB264}" type="presParOf" srcId="{97D9726F-0942-4860-BE23-B0BB2E9F5AA0}" destId="{B0556861-5938-428D-ADAA-CFFA7F972369}" srcOrd="0" destOrd="0" presId="urn:microsoft.com/office/officeart/2005/8/layout/radial2"/>
    <dgm:cxn modelId="{E6E41A1A-6FAA-4F65-9911-1A1E5D0A23F0}" type="presParOf" srcId="{B0556861-5938-428D-ADAA-CFFA7F972369}" destId="{33837342-4084-47AF-9319-18B618404446}" srcOrd="0" destOrd="0" presId="urn:microsoft.com/office/officeart/2005/8/layout/radial2"/>
    <dgm:cxn modelId="{6E924589-4403-438A-A2FC-993AF327E4E2}" type="presParOf" srcId="{33837342-4084-47AF-9319-18B618404446}" destId="{6A18FE71-A6F3-4782-B50F-9AA9DDD69955}" srcOrd="0" destOrd="0" presId="urn:microsoft.com/office/officeart/2005/8/layout/radial2"/>
    <dgm:cxn modelId="{D6B7A5AC-D591-4343-BB85-9BD5DF9E9949}" type="presParOf" srcId="{33837342-4084-47AF-9319-18B618404446}" destId="{BACD3BCC-49AD-42FD-8E55-2080FBE664FF}" srcOrd="1" destOrd="0" presId="urn:microsoft.com/office/officeart/2005/8/layout/radial2"/>
    <dgm:cxn modelId="{84722E53-3CF7-4833-822F-2CEA38074A15}" type="presParOf" srcId="{B0556861-5938-428D-ADAA-CFFA7F972369}" destId="{E7C873EC-E23F-4D8C-9A55-2C4BEF05AD84}" srcOrd="1" destOrd="0" presId="urn:microsoft.com/office/officeart/2005/8/layout/radial2"/>
    <dgm:cxn modelId="{2F3A18A1-B64D-47F4-BB7F-11F5F8B1FC3E}" type="presParOf" srcId="{B0556861-5938-428D-ADAA-CFFA7F972369}" destId="{CADFC0FD-BDA3-4BF7-816F-92860754E761}" srcOrd="2" destOrd="0" presId="urn:microsoft.com/office/officeart/2005/8/layout/radial2"/>
    <dgm:cxn modelId="{444E7877-19D3-4333-B001-216E75D4E6BB}" type="presParOf" srcId="{CADFC0FD-BDA3-4BF7-816F-92860754E761}" destId="{84B0A154-542D-426B-AEF4-663162DCC30D}" srcOrd="0" destOrd="0" presId="urn:microsoft.com/office/officeart/2005/8/layout/radial2"/>
    <dgm:cxn modelId="{1613B844-898C-4B94-87F0-E50A224A0AAB}" type="presParOf" srcId="{CADFC0FD-BDA3-4BF7-816F-92860754E761}" destId="{6A556FC9-F8C5-44E5-9B7C-B3B81B22C4B8}" srcOrd="1" destOrd="0" presId="urn:microsoft.com/office/officeart/2005/8/layout/radial2"/>
    <dgm:cxn modelId="{77FFE837-D012-42F0-8E7F-2D5A2E2D3795}" type="presParOf" srcId="{B0556861-5938-428D-ADAA-CFFA7F972369}" destId="{F153E3B3-099C-476C-B9FA-983071A9A926}" srcOrd="3" destOrd="0" presId="urn:microsoft.com/office/officeart/2005/8/layout/radial2"/>
    <dgm:cxn modelId="{3C7F578C-F5AE-465C-8E1A-834DF22CB00D}" type="presParOf" srcId="{B0556861-5938-428D-ADAA-CFFA7F972369}" destId="{68F85BC2-B832-45FB-8F60-8B952EB9E3C4}" srcOrd="4" destOrd="0" presId="urn:microsoft.com/office/officeart/2005/8/layout/radial2"/>
    <dgm:cxn modelId="{0BA24C16-8FD5-482A-AC00-C92B271717A2}" type="presParOf" srcId="{68F85BC2-B832-45FB-8F60-8B952EB9E3C4}" destId="{C1CFB85A-5057-46EE-A9D5-661A25AAB8C7}" srcOrd="0" destOrd="0" presId="urn:microsoft.com/office/officeart/2005/8/layout/radial2"/>
    <dgm:cxn modelId="{A86F4E60-3CA3-4FB8-8AE2-918945D3D9C6}" type="presParOf" srcId="{68F85BC2-B832-45FB-8F60-8B952EB9E3C4}" destId="{DEBB071D-467F-443D-809B-5801E8B49F62}" srcOrd="1" destOrd="0" presId="urn:microsoft.com/office/officeart/2005/8/layout/radial2"/>
    <dgm:cxn modelId="{25D6291F-2638-4A50-8341-1056D565EECC}" type="presParOf" srcId="{B0556861-5938-428D-ADAA-CFFA7F972369}" destId="{0BB50CC7-3BD7-426A-BCE2-57ECD55FBB31}" srcOrd="5" destOrd="0" presId="urn:microsoft.com/office/officeart/2005/8/layout/radial2"/>
    <dgm:cxn modelId="{B46FDAA7-1415-44D3-AAF3-C180A80459DD}" type="presParOf" srcId="{B0556861-5938-428D-ADAA-CFFA7F972369}" destId="{B9405712-C102-4B42-AA60-E7BC8545F858}" srcOrd="6" destOrd="0" presId="urn:microsoft.com/office/officeart/2005/8/layout/radial2"/>
    <dgm:cxn modelId="{416081C5-1E95-4CEE-B470-B01CF58A8648}" type="presParOf" srcId="{B9405712-C102-4B42-AA60-E7BC8545F858}" destId="{D8DAD116-F885-4C2E-A09E-21245D111B03}" srcOrd="0" destOrd="0" presId="urn:microsoft.com/office/officeart/2005/8/layout/radial2"/>
    <dgm:cxn modelId="{6BAA9370-50EE-4E35-BC01-E6C75CE7E736}" type="presParOf" srcId="{B9405712-C102-4B42-AA60-E7BC8545F858}" destId="{ED836753-78B6-40B1-9934-91E0E9F55952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038874-28BD-4894-9340-ED1C4581F381}">
      <dsp:nvSpPr>
        <dsp:cNvPr id="0" name=""/>
        <dsp:cNvSpPr/>
      </dsp:nvSpPr>
      <dsp:spPr>
        <a:xfrm>
          <a:off x="1449364" y="374215"/>
          <a:ext cx="1829000" cy="183780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Montserrat" panose="00000500000000000000" pitchFamily="2" charset="-52"/>
            </a:rPr>
            <a:t>Окжетпес +20%</a:t>
          </a:r>
          <a:endParaRPr lang="x-none" sz="1200" kern="1200" dirty="0">
            <a:latin typeface="Montserrat" panose="00000500000000000000" pitchFamily="2" charset="-52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x-none" sz="1200" kern="1200" dirty="0">
            <a:latin typeface="Montserrat" panose="00000500000000000000" pitchFamily="2" charset="-52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Montserrat" panose="00000500000000000000" pitchFamily="2" charset="-52"/>
            </a:rPr>
            <a:t>Алматы +14%</a:t>
          </a:r>
          <a:endParaRPr lang="x-none" sz="1200" kern="1200" dirty="0">
            <a:latin typeface="Montserrat" panose="00000500000000000000" pitchFamily="2" charset="-52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x-none" sz="1200" kern="1200" dirty="0">
            <a:latin typeface="Montserrat" panose="00000500000000000000" pitchFamily="2" charset="-52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Montserrat" panose="00000500000000000000" pitchFamily="2" charset="-52"/>
            </a:rPr>
            <a:t>Астана +7%</a:t>
          </a:r>
          <a:endParaRPr lang="x-none" sz="1200" kern="1200" dirty="0">
            <a:latin typeface="Montserrat" panose="00000500000000000000" pitchFamily="2" charset="-52"/>
          </a:endParaRPr>
        </a:p>
      </dsp:txBody>
      <dsp:txXfrm>
        <a:off x="1449364" y="603941"/>
        <a:ext cx="1143125" cy="1378356"/>
      </dsp:txXfrm>
    </dsp:sp>
    <dsp:sp modelId="{FFA568B0-7ADD-4E30-8BA5-D3E0991C8E97}">
      <dsp:nvSpPr>
        <dsp:cNvPr id="0" name=""/>
        <dsp:cNvSpPr/>
      </dsp:nvSpPr>
      <dsp:spPr>
        <a:xfrm>
          <a:off x="515" y="0"/>
          <a:ext cx="1448848" cy="25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Montserrat" panose="00000500000000000000" pitchFamily="2" charset="-52"/>
            </a:rPr>
            <a:t>Рост доходов от коммерческой деятельности по санаториям составил 13%, в том числе:</a:t>
          </a:r>
          <a:endParaRPr lang="x-none" sz="1200" kern="1200" dirty="0">
            <a:latin typeface="Montserrat" panose="00000500000000000000" pitchFamily="2" charset="-52"/>
          </a:endParaRPr>
        </a:p>
      </dsp:txBody>
      <dsp:txXfrm>
        <a:off x="71242" y="70727"/>
        <a:ext cx="1307394" cy="24447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50CC7-3BD7-426A-BCE2-57ECD55FBB31}">
      <dsp:nvSpPr>
        <dsp:cNvPr id="0" name=""/>
        <dsp:cNvSpPr/>
      </dsp:nvSpPr>
      <dsp:spPr>
        <a:xfrm rot="2534791">
          <a:off x="1386922" y="1875403"/>
          <a:ext cx="409151" cy="58447"/>
        </a:xfrm>
        <a:custGeom>
          <a:avLst/>
          <a:gdLst/>
          <a:ahLst/>
          <a:cxnLst/>
          <a:rect l="0" t="0" r="0" b="0"/>
          <a:pathLst>
            <a:path>
              <a:moveTo>
                <a:pt x="0" y="29223"/>
              </a:moveTo>
              <a:lnTo>
                <a:pt x="409151" y="29223"/>
              </a:lnTo>
            </a:path>
          </a:pathLst>
        </a:custGeom>
        <a:noFill/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53E3B3-099C-476C-B9FA-983071A9A926}">
      <dsp:nvSpPr>
        <dsp:cNvPr id="0" name=""/>
        <dsp:cNvSpPr/>
      </dsp:nvSpPr>
      <dsp:spPr>
        <a:xfrm>
          <a:off x="1440059" y="1308536"/>
          <a:ext cx="461534" cy="58447"/>
        </a:xfrm>
        <a:custGeom>
          <a:avLst/>
          <a:gdLst/>
          <a:ahLst/>
          <a:cxnLst/>
          <a:rect l="0" t="0" r="0" b="0"/>
          <a:pathLst>
            <a:path>
              <a:moveTo>
                <a:pt x="0" y="29223"/>
              </a:moveTo>
              <a:lnTo>
                <a:pt x="461534" y="29223"/>
              </a:lnTo>
            </a:path>
          </a:pathLst>
        </a:custGeom>
        <a:noFill/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C873EC-E23F-4D8C-9A55-2C4BEF05AD84}">
      <dsp:nvSpPr>
        <dsp:cNvPr id="0" name=""/>
        <dsp:cNvSpPr/>
      </dsp:nvSpPr>
      <dsp:spPr>
        <a:xfrm rot="19021752">
          <a:off x="1395073" y="753889"/>
          <a:ext cx="335338" cy="58447"/>
        </a:xfrm>
        <a:custGeom>
          <a:avLst/>
          <a:gdLst/>
          <a:ahLst/>
          <a:cxnLst/>
          <a:rect l="0" t="0" r="0" b="0"/>
          <a:pathLst>
            <a:path>
              <a:moveTo>
                <a:pt x="0" y="29223"/>
              </a:moveTo>
              <a:lnTo>
                <a:pt x="335338" y="29223"/>
              </a:lnTo>
            </a:path>
          </a:pathLst>
        </a:custGeom>
        <a:noFill/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CD3BCC-49AD-42FD-8E55-2080FBE664FF}">
      <dsp:nvSpPr>
        <dsp:cNvPr id="0" name=""/>
        <dsp:cNvSpPr/>
      </dsp:nvSpPr>
      <dsp:spPr>
        <a:xfrm>
          <a:off x="292049" y="662460"/>
          <a:ext cx="1350599" cy="135059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0A154-542D-426B-AEF4-663162DCC30D}">
      <dsp:nvSpPr>
        <dsp:cNvPr id="0" name=""/>
        <dsp:cNvSpPr/>
      </dsp:nvSpPr>
      <dsp:spPr>
        <a:xfrm>
          <a:off x="1512540" y="1150"/>
          <a:ext cx="967603" cy="7560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Montserrat" panose="00000500000000000000" pitchFamily="2" charset="-52"/>
            </a:rPr>
            <a:t>Окжетпес</a:t>
          </a:r>
          <a:endParaRPr lang="x-none" sz="1000" kern="1200" dirty="0">
            <a:latin typeface="Montserrat" panose="00000500000000000000" pitchFamily="2" charset="-52"/>
          </a:endParaRPr>
        </a:p>
      </dsp:txBody>
      <dsp:txXfrm>
        <a:off x="1654242" y="111875"/>
        <a:ext cx="684199" cy="534625"/>
      </dsp:txXfrm>
    </dsp:sp>
    <dsp:sp modelId="{6A556FC9-F8C5-44E5-9B7C-B3B81B22C4B8}">
      <dsp:nvSpPr>
        <dsp:cNvPr id="0" name=""/>
        <dsp:cNvSpPr/>
      </dsp:nvSpPr>
      <dsp:spPr>
        <a:xfrm>
          <a:off x="2291341" y="1150"/>
          <a:ext cx="1451404" cy="756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Montserrat" panose="00000500000000000000" pitchFamily="2" charset="-52"/>
            </a:rPr>
            <a:t>2022 г. – 61%</a:t>
          </a:r>
          <a:endParaRPr lang="x-none" sz="1200" kern="1200" dirty="0">
            <a:latin typeface="Montserrat" panose="00000500000000000000" pitchFamily="2" charset="-52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Montserrat" panose="00000500000000000000" pitchFamily="2" charset="-52"/>
            </a:rPr>
            <a:t>2023 г. – 55%</a:t>
          </a:r>
          <a:endParaRPr lang="x-none" sz="1200" kern="1200" dirty="0">
            <a:latin typeface="Montserrat" panose="00000500000000000000" pitchFamily="2" charset="-52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Montserrat" panose="00000500000000000000" pitchFamily="2" charset="-52"/>
            </a:rPr>
            <a:t>2024 г. – 52%</a:t>
          </a:r>
          <a:endParaRPr lang="x-none" sz="1200" kern="1200" dirty="0">
            <a:latin typeface="Montserrat" panose="00000500000000000000" pitchFamily="2" charset="-52"/>
          </a:endParaRPr>
        </a:p>
      </dsp:txBody>
      <dsp:txXfrm>
        <a:off x="2291341" y="1150"/>
        <a:ext cx="1451404" cy="756075"/>
      </dsp:txXfrm>
    </dsp:sp>
    <dsp:sp modelId="{C1CFB85A-5057-46EE-A9D5-661A25AAB8C7}">
      <dsp:nvSpPr>
        <dsp:cNvPr id="0" name=""/>
        <dsp:cNvSpPr/>
      </dsp:nvSpPr>
      <dsp:spPr>
        <a:xfrm>
          <a:off x="1901593" y="959722"/>
          <a:ext cx="756075" cy="7560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Montserrat" panose="00000500000000000000" pitchFamily="2" charset="-52"/>
            </a:rPr>
            <a:t>Алматы </a:t>
          </a:r>
          <a:endParaRPr lang="x-none" sz="1000" kern="1200" dirty="0">
            <a:latin typeface="Montserrat" panose="00000500000000000000" pitchFamily="2" charset="-52"/>
          </a:endParaRPr>
        </a:p>
      </dsp:txBody>
      <dsp:txXfrm>
        <a:off x="2012318" y="1070447"/>
        <a:ext cx="534625" cy="534625"/>
      </dsp:txXfrm>
    </dsp:sp>
    <dsp:sp modelId="{DEBB071D-467F-443D-809B-5801E8B49F62}">
      <dsp:nvSpPr>
        <dsp:cNvPr id="0" name=""/>
        <dsp:cNvSpPr/>
      </dsp:nvSpPr>
      <dsp:spPr>
        <a:xfrm>
          <a:off x="2733276" y="959722"/>
          <a:ext cx="1134113" cy="756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Montserrat" panose="00000500000000000000" pitchFamily="2" charset="-52"/>
            </a:rPr>
            <a:t>2022 г. – 49%</a:t>
          </a:r>
          <a:endParaRPr lang="x-none" sz="1200" kern="1200" dirty="0">
            <a:latin typeface="Montserrat" panose="00000500000000000000" pitchFamily="2" charset="-52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Montserrat" panose="00000500000000000000" pitchFamily="2" charset="-52"/>
            </a:rPr>
            <a:t>2023 г. – 46%</a:t>
          </a:r>
          <a:endParaRPr lang="x-none" sz="1200" kern="1200" dirty="0">
            <a:latin typeface="Montserrat" panose="00000500000000000000" pitchFamily="2" charset="-52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Montserrat" panose="00000500000000000000" pitchFamily="2" charset="-52"/>
            </a:rPr>
            <a:t>2024 г. – 44%</a:t>
          </a:r>
          <a:endParaRPr lang="x-none" sz="1200" kern="1200" dirty="0">
            <a:latin typeface="Montserrat" panose="00000500000000000000" pitchFamily="2" charset="-52"/>
          </a:endParaRPr>
        </a:p>
      </dsp:txBody>
      <dsp:txXfrm>
        <a:off x="2733276" y="959722"/>
        <a:ext cx="1134113" cy="756075"/>
      </dsp:txXfrm>
    </dsp:sp>
    <dsp:sp modelId="{D8DAD116-F885-4C2E-A09E-21245D111B03}">
      <dsp:nvSpPr>
        <dsp:cNvPr id="0" name=""/>
        <dsp:cNvSpPr/>
      </dsp:nvSpPr>
      <dsp:spPr>
        <a:xfrm>
          <a:off x="1644744" y="1918293"/>
          <a:ext cx="756075" cy="7560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Montserrat" panose="00000500000000000000" pitchFamily="2" charset="-52"/>
            </a:rPr>
            <a:t>Астана</a:t>
          </a:r>
          <a:endParaRPr lang="x-none" sz="1100" kern="1200" dirty="0">
            <a:latin typeface="Montserrat" panose="00000500000000000000" pitchFamily="2" charset="-52"/>
          </a:endParaRPr>
        </a:p>
      </dsp:txBody>
      <dsp:txXfrm>
        <a:off x="1755469" y="2029018"/>
        <a:ext cx="534625" cy="534625"/>
      </dsp:txXfrm>
    </dsp:sp>
    <dsp:sp modelId="{ED836753-78B6-40B1-9934-91E0E9F55952}">
      <dsp:nvSpPr>
        <dsp:cNvPr id="0" name=""/>
        <dsp:cNvSpPr/>
      </dsp:nvSpPr>
      <dsp:spPr>
        <a:xfrm>
          <a:off x="2476428" y="1918293"/>
          <a:ext cx="1134113" cy="756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Montserrat" panose="00000500000000000000" pitchFamily="2" charset="-52"/>
            </a:rPr>
            <a:t>2022 г. – 5%</a:t>
          </a:r>
          <a:endParaRPr lang="x-none" sz="1200" kern="1200" dirty="0">
            <a:latin typeface="Montserrat" panose="00000500000000000000" pitchFamily="2" charset="-52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Montserrat" panose="00000500000000000000" pitchFamily="2" charset="-52"/>
            </a:rPr>
            <a:t>2023 г. – 8%</a:t>
          </a:r>
          <a:endParaRPr lang="x-none" sz="1200" kern="1200" dirty="0">
            <a:latin typeface="Montserrat" panose="00000500000000000000" pitchFamily="2" charset="-52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Montserrat" panose="00000500000000000000" pitchFamily="2" charset="-52"/>
            </a:rPr>
            <a:t>2024 г. 13%</a:t>
          </a:r>
          <a:endParaRPr lang="x-none" sz="1200" kern="1200" dirty="0">
            <a:latin typeface="Montserrat" panose="00000500000000000000" pitchFamily="2" charset="-52"/>
          </a:endParaRPr>
        </a:p>
      </dsp:txBody>
      <dsp:txXfrm>
        <a:off x="2476428" y="1918293"/>
        <a:ext cx="1134113" cy="7560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0650" y="882650"/>
            <a:ext cx="7734300" cy="43513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749350" y="5512310"/>
            <a:ext cx="5994443" cy="522198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5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51822" cy="57987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&lt;верхний колонтитул&gt;</a:t>
            </a:r>
          </a:p>
        </p:txBody>
      </p:sp>
      <p:sp>
        <p:nvSpPr>
          <p:cNvPr id="52" name="PlaceHolder 4"/>
          <p:cNvSpPr>
            <a:spLocks noGrp="1"/>
          </p:cNvSpPr>
          <p:nvPr>
            <p:ph type="dt" idx="34"/>
          </p:nvPr>
        </p:nvSpPr>
        <p:spPr>
          <a:xfrm>
            <a:off x="4241321" y="0"/>
            <a:ext cx="3251822" cy="57987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</a:p>
        </p:txBody>
      </p:sp>
      <p:sp>
        <p:nvSpPr>
          <p:cNvPr id="53" name="PlaceHolder 5"/>
          <p:cNvSpPr>
            <a:spLocks noGrp="1"/>
          </p:cNvSpPr>
          <p:nvPr>
            <p:ph type="ftr" idx="35"/>
          </p:nvPr>
        </p:nvSpPr>
        <p:spPr>
          <a:xfrm>
            <a:off x="0" y="11025011"/>
            <a:ext cx="3251822" cy="57987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54" name="PlaceHolder 6"/>
          <p:cNvSpPr>
            <a:spLocks noGrp="1"/>
          </p:cNvSpPr>
          <p:nvPr>
            <p:ph type="sldNum" idx="36"/>
          </p:nvPr>
        </p:nvSpPr>
        <p:spPr>
          <a:xfrm>
            <a:off x="4241321" y="11025011"/>
            <a:ext cx="3251822" cy="57987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67490B6E-5B23-4548-B5A5-0D5D5B0955E0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‹#›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ln w="0">
            <a:noFill/>
          </a:ln>
        </p:spPr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679768" y="4776528"/>
            <a:ext cx="5437426" cy="390710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2" name="PlaceHolder 3"/>
          <p:cNvSpPr>
            <a:spLocks noGrp="1"/>
          </p:cNvSpPr>
          <p:nvPr>
            <p:ph type="sldNum" idx="37"/>
          </p:nvPr>
        </p:nvSpPr>
        <p:spPr>
          <a:xfrm>
            <a:off x="3850588" y="9427235"/>
            <a:ext cx="2944946" cy="497034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4D9C864-6B61-45F5-A0B7-941A050209D8}" type="slidenum">
              <a:rPr lang="ru-RU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1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56F56-4692-F94A-23DB-6839E07A7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6B68A30-4401-4543-62EA-056B77080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1B43448-5CD9-88DD-51E3-7028E50B03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87098C-16BD-B14D-AF43-2765FE2C7F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A8714-0D91-450A-A856-A8FE5FFCAA4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20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ln w="0">
            <a:noFill/>
          </a:ln>
        </p:spPr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679768" y="4776528"/>
            <a:ext cx="5437426" cy="390710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 type="sldNum" idx="39"/>
          </p:nvPr>
        </p:nvSpPr>
        <p:spPr>
          <a:xfrm>
            <a:off x="3850588" y="9427235"/>
            <a:ext cx="2944946" cy="497034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3B648E0-2973-404B-967B-2712F9C53AC1}" type="slidenum">
              <a:rPr lang="ru-RU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3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ln w="0">
            <a:noFill/>
          </a:ln>
        </p:spPr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679768" y="4776528"/>
            <a:ext cx="5437426" cy="390710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1" name="PlaceHolder 3"/>
          <p:cNvSpPr>
            <a:spLocks noGrp="1"/>
          </p:cNvSpPr>
          <p:nvPr>
            <p:ph type="sldNum" idx="40"/>
          </p:nvPr>
        </p:nvSpPr>
        <p:spPr>
          <a:xfrm>
            <a:off x="3850588" y="9427235"/>
            <a:ext cx="2944946" cy="497034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04142ED-34E7-427E-8ECC-199B12CC46C9}" type="slidenum">
              <a:rPr lang="ru-RU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4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pPr indent="0" algn="r">
              <a:buNone/>
            </a:pPr>
            <a:fld id="{67490B6E-5B23-4548-B5A5-0D5D5B0955E0}" type="slidenum">
              <a:rPr lang="en-US" sz="1400" b="0" u="none" strike="noStrike" smtClean="0">
                <a:solidFill>
                  <a:srgbClr val="000000"/>
                </a:solidFill>
                <a:uFillTx/>
                <a:latin typeface="Times New Roman"/>
              </a:rPr>
              <a:t>6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6861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pPr indent="0" algn="r">
              <a:buNone/>
            </a:pPr>
            <a:fld id="{67490B6E-5B23-4548-B5A5-0D5D5B0955E0}" type="slidenum">
              <a:rPr lang="en-US" sz="1400" b="0" u="none" strike="noStrike" smtClean="0">
                <a:solidFill>
                  <a:srgbClr val="000000"/>
                </a:solidFill>
                <a:uFillTx/>
                <a:latin typeface="Times New Roman"/>
              </a:rPr>
              <a:t>9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0422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4712" cy="3349625"/>
          </a:xfrm>
          <a:prstGeom prst="rect">
            <a:avLst/>
          </a:prstGeom>
          <a:ln w="0">
            <a:noFill/>
          </a:ln>
        </p:spPr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679768" y="4776528"/>
            <a:ext cx="5437426" cy="390710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4" name="PlaceHolder 3"/>
          <p:cNvSpPr>
            <a:spLocks noGrp="1"/>
          </p:cNvSpPr>
          <p:nvPr>
            <p:ph type="sldNum" idx="41"/>
          </p:nvPr>
        </p:nvSpPr>
        <p:spPr>
          <a:xfrm>
            <a:off x="3850588" y="9427235"/>
            <a:ext cx="2944946" cy="497034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14886CE-F05B-4A35-8986-E03A8F4AEF8A}" type="slidenum">
              <a:rPr lang="ru-RU" sz="1200" b="0" u="none" strike="noStrike">
                <a:solidFill>
                  <a:schemeClr val="dk1"/>
                </a:solidFill>
                <a:uFillTx/>
                <a:latin typeface="+mn-lt"/>
                <a:ea typeface="+mn-ea"/>
              </a:rPr>
              <a:t>15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8:notes"/>
          <p:cNvSpPr txBox="1">
            <a:spLocks noGrp="1"/>
          </p:cNvSpPr>
          <p:nvPr>
            <p:ph type="body" idx="1"/>
          </p:nvPr>
        </p:nvSpPr>
        <p:spPr>
          <a:xfrm>
            <a:off x="749350" y="5512310"/>
            <a:ext cx="5994443" cy="52219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0650" y="882650"/>
            <a:ext cx="7734300" cy="4351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23BF5F7-A118-49C4-A858-C480C48FD26A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9156656B-81B0-42E6-87C5-E5D7F4B6D11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3D9875C3-365C-464D-81CE-4C446B0F3F9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ED162211-ECB8-4E30-8AA2-A79F19B34E1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u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u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u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u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u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u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u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u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u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5199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слайд">
  <p:cSld name="1_Титульный слайд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3696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C93441-98E0-D92B-EC2D-A44E205FD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B69DDF-AAD2-04D5-9F7F-6C57C1211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801B0D-D1C9-7687-95F3-D87C9025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A85D-564A-4C0F-9678-635FB903F409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1BB408-C053-DE19-D156-EECF3A6BB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6666F4-087B-9FCC-E0D1-28B2D6E5E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92FB-3C79-4500-9AA5-2E5C7CD5DF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420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2767CFF-3531-48F3-87CC-DE570EB57F5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EB6F94B-2ECD-450E-A17A-91AE6C3BB3B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76450177-D1CD-4292-A86C-F6FD1C884C9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244B3134-74CA-4ABA-8403-1DD2C9740FB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4A688F62-906F-429B-9D2B-C2976C366BC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4ADBDC13-2E73-4339-BD3A-5BC72A2E079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821E5D5F-B657-486A-B986-C4C1B323B94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B130ABA-DB5B-47D9-9045-B3D060DE61BD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u="none" strike="noStrike">
                <a:solidFill>
                  <a:schemeClr val="dk1"/>
                </a:solidFill>
                <a:uFillTx/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dk1"/>
                </a:solidFill>
                <a:uFillTx/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ftr" idx="28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sldNum" idx="29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0C05AA7-8368-428A-9266-E3DA181EA5C2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 idx="3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ftr" idx="3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47" name="PlaceHolder 2"/>
          <p:cNvSpPr>
            <a:spLocks noGrp="1"/>
          </p:cNvSpPr>
          <p:nvPr>
            <p:ph type="sldNum" idx="3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89AD2FE-1D6F-4F8F-A974-95665079B135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dt" idx="33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13;p19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299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309122D-F08A-4493-9CC1-74472C6500A3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675E6CD-8B2F-4316-98C0-5EB4A7AF7D2B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Седьмой уровень структуры</a:t>
            </a:r>
          </a:p>
        </p:txBody>
      </p:sp>
      <p:sp>
        <p:nvSpPr>
          <p:cNvPr id="15" name="PlaceHolder 3"/>
          <p:cNvSpPr>
            <a:spLocks noGrp="1"/>
          </p:cNvSpPr>
          <p:nvPr>
            <p:ph type="ftr" idx="10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16" name="PlaceHolder 4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9349DDE-9C34-4EDF-842D-3279240E2BD4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" name="PlaceHolder 5"/>
          <p:cNvSpPr>
            <a:spLocks noGrp="1"/>
          </p:cNvSpPr>
          <p:nvPr>
            <p:ph type="dt" idx="12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ftr" idx="13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21" name="PlaceHolder 2"/>
          <p:cNvSpPr>
            <a:spLocks noGrp="1"/>
          </p:cNvSpPr>
          <p:nvPr>
            <p:ph type="sldNum" idx="14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8CCBC33-C019-4087-9CEC-9B2A87E5C0BD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dt" idx="15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Седьмой уровень структуры</a:t>
            </a: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alibri"/>
              </a:rPr>
              <a:t>Седьмой уровень структуры</a:t>
            </a:r>
          </a:p>
        </p:txBody>
      </p:sp>
      <p:sp>
        <p:nvSpPr>
          <p:cNvPr id="26" name="PlaceHolder 4"/>
          <p:cNvSpPr>
            <a:spLocks noGrp="1"/>
          </p:cNvSpPr>
          <p:nvPr>
            <p:ph type="ftr" idx="16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27" name="PlaceHolder 5"/>
          <p:cNvSpPr>
            <a:spLocks noGrp="1"/>
          </p:cNvSpPr>
          <p:nvPr>
            <p:ph type="sldNum" idx="17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68DA3F7-E7D4-4B36-B0E6-4101FDAEA0D1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8" name="PlaceHolder 6"/>
          <p:cNvSpPr>
            <a:spLocks noGrp="1"/>
          </p:cNvSpPr>
          <p:nvPr>
            <p:ph type="dt" idx="18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ftr" idx="19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33" name="PlaceHolder 2"/>
          <p:cNvSpPr>
            <a:spLocks noGrp="1"/>
          </p:cNvSpPr>
          <p:nvPr>
            <p:ph type="sldNum" idx="20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8D68D83-9707-4670-99FB-E14DF9351627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dt" idx="21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4400" b="0" u="none" strike="noStrike">
                <a:solidFill>
                  <a:schemeClr val="dk1"/>
                </a:solidFill>
                <a:uFillTx/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36" name="PlaceHolder 2"/>
          <p:cNvSpPr>
            <a:spLocks noGrp="1"/>
          </p:cNvSpPr>
          <p:nvPr>
            <p:ph type="ftr" idx="22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37" name="PlaceHolder 3"/>
          <p:cNvSpPr>
            <a:spLocks noGrp="1"/>
          </p:cNvSpPr>
          <p:nvPr>
            <p:ph type="sldNum" idx="23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DAB13F3-B437-45E9-8BBF-64FCD428FC6C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dt" idx="24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ftr" idx="25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sldNum" idx="26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22B0795-2062-4768-BF2B-DDD68365A89A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 idx="27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25.png"/><Relationship Id="rId5" Type="http://schemas.openxmlformats.org/officeDocument/2006/relationships/image" Target="../media/image76.jpeg"/><Relationship Id="rId10" Type="http://schemas.openxmlformats.org/officeDocument/2006/relationships/image" Target="../media/image81.png"/><Relationship Id="rId4" Type="http://schemas.openxmlformats.org/officeDocument/2006/relationships/image" Target="../media/image75.jpe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69.pn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chart" Target="../charts/chart1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13" Type="http://schemas.openxmlformats.org/officeDocument/2006/relationships/chart" Target="../charts/chart8.xml"/><Relationship Id="rId18" Type="http://schemas.openxmlformats.org/officeDocument/2006/relationships/image" Target="../media/image29.png"/><Relationship Id="rId3" Type="http://schemas.openxmlformats.org/officeDocument/2006/relationships/chart" Target="../charts/chart3.xml"/><Relationship Id="rId7" Type="http://schemas.openxmlformats.org/officeDocument/2006/relationships/chart" Target="../charts/chart6.xml"/><Relationship Id="rId12" Type="http://schemas.openxmlformats.org/officeDocument/2006/relationships/image" Target="../media/image26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11" Type="http://schemas.openxmlformats.org/officeDocument/2006/relationships/image" Target="../media/image25.png"/><Relationship Id="rId5" Type="http://schemas.openxmlformats.org/officeDocument/2006/relationships/chart" Target="../charts/chart4.xml"/><Relationship Id="rId15" Type="http://schemas.openxmlformats.org/officeDocument/2006/relationships/chart" Target="../charts/chart10.xml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Relationship Id="rId14" Type="http://schemas.openxmlformats.org/officeDocument/2006/relationships/chart" Target="../charts/char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chart" Target="../charts/chart12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chart" Target="../charts/char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26.png"/><Relationship Id="rId10" Type="http://schemas.openxmlformats.org/officeDocument/2006/relationships/chart" Target="../charts/chart14.xml"/><Relationship Id="rId4" Type="http://schemas.openxmlformats.org/officeDocument/2006/relationships/image" Target="../media/image25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73"/>
          <p:cNvSpPr/>
          <p:nvPr/>
        </p:nvSpPr>
        <p:spPr>
          <a:xfrm>
            <a:off x="720" y="0"/>
            <a:ext cx="12191400" cy="6857280"/>
          </a:xfrm>
          <a:prstGeom prst="rect">
            <a:avLst/>
          </a:prstGeom>
          <a:gradFill rotWithShape="0">
            <a:gsLst>
              <a:gs pos="0">
                <a:srgbClr val="D7D7D7"/>
              </a:gs>
              <a:gs pos="50000">
                <a:srgbClr val="E5E5E5"/>
              </a:gs>
              <a:gs pos="100000">
                <a:srgbClr val="F1F1F1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56" name="TextBox 65"/>
          <p:cNvSpPr/>
          <p:nvPr/>
        </p:nvSpPr>
        <p:spPr>
          <a:xfrm>
            <a:off x="624240" y="5300640"/>
            <a:ext cx="1120788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400" b="1" u="none" strike="noStrike" cap="small">
                <a:solidFill>
                  <a:schemeClr val="accent6">
                    <a:lumMod val="75000"/>
                  </a:schemeClr>
                </a:solidFill>
                <a:uFillTx/>
                <a:latin typeface="Montserrat"/>
                <a:ea typeface="Cambria"/>
              </a:rPr>
              <a:t>ИТОГОВЫЕ ПОКАЗАТЕЛИ ДЕЯТЕЛЬНОСТИ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1" u="none" strike="noStrike" cap="small">
                <a:solidFill>
                  <a:schemeClr val="accent6">
                    <a:lumMod val="75000"/>
                  </a:schemeClr>
                </a:solidFill>
                <a:uFillTx/>
                <a:latin typeface="Montserrat"/>
                <a:ea typeface="Cambria"/>
              </a:rPr>
              <a:t>ОБЪЕДИНЕННЫХ САНАТОРИЕВ  АО «ЛОК «ОКЖЕТПЕС» 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1" u="none" strike="noStrike" cap="small">
                <a:solidFill>
                  <a:schemeClr val="accent6">
                    <a:lumMod val="75000"/>
                  </a:schemeClr>
                </a:solidFill>
                <a:uFillTx/>
                <a:latin typeface="Montserrat"/>
                <a:ea typeface="Cambria"/>
              </a:rPr>
              <a:t>ЗА 1</a:t>
            </a:r>
            <a:r>
              <a:rPr lang="en-US" sz="2400" b="1" u="none" strike="noStrike" cap="small">
                <a:solidFill>
                  <a:schemeClr val="accent6">
                    <a:lumMod val="75000"/>
                  </a:schemeClr>
                </a:solidFill>
                <a:uFillTx/>
                <a:latin typeface="Montserrat"/>
                <a:ea typeface="Cambria"/>
              </a:rPr>
              <a:t>2</a:t>
            </a:r>
            <a:r>
              <a:rPr lang="ru-RU" sz="2400" b="1" u="none" strike="noStrike" cap="small">
                <a:solidFill>
                  <a:schemeClr val="accent6">
                    <a:lumMod val="75000"/>
                  </a:schemeClr>
                </a:solidFill>
                <a:uFillTx/>
                <a:latin typeface="Montserrat"/>
                <a:ea typeface="Cambria"/>
              </a:rPr>
              <a:t> МЕСЯЦЕВ 2024 ГОДА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7" name="Рисунок 91"/>
          <p:cNvPicPr/>
          <p:nvPr/>
        </p:nvPicPr>
        <p:blipFill>
          <a:blip r:embed="rId3"/>
          <a:stretch/>
        </p:blipFill>
        <p:spPr>
          <a:xfrm>
            <a:off x="731880" y="827640"/>
            <a:ext cx="9529920" cy="4381200"/>
          </a:xfrm>
          <a:prstGeom prst="rect">
            <a:avLst/>
          </a:prstGeom>
          <a:ln w="0">
            <a:noFill/>
          </a:ln>
        </p:spPr>
      </p:pic>
      <p:pic>
        <p:nvPicPr>
          <p:cNvPr id="58" name="Рисунок 93"/>
          <p:cNvPicPr/>
          <p:nvPr/>
        </p:nvPicPr>
        <p:blipFill>
          <a:blip r:embed="rId4"/>
          <a:stretch/>
        </p:blipFill>
        <p:spPr>
          <a:xfrm>
            <a:off x="9333720" y="2072160"/>
            <a:ext cx="1892880" cy="1892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Прямоугольник 3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gradFill rotWithShape="0">
            <a:gsLst>
              <a:gs pos="0">
                <a:srgbClr val="D7D7D7"/>
              </a:gs>
              <a:gs pos="50000">
                <a:srgbClr val="E5E5E5"/>
              </a:gs>
              <a:gs pos="100000">
                <a:srgbClr val="F1F1F1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354" name="TextBox 4"/>
          <p:cNvSpPr/>
          <p:nvPr/>
        </p:nvSpPr>
        <p:spPr>
          <a:xfrm>
            <a:off x="722160" y="163080"/>
            <a:ext cx="6264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70C0"/>
                </a:solidFill>
                <a:uFillTx/>
                <a:latin typeface="Montserrat"/>
                <a:ea typeface="Calibri"/>
              </a:rPr>
              <a:t>ОБРАТНАЯ СВЯЗЬ И ИНОСТРАННЫЕ ГОСТИ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355" name="Таблица 1"/>
          <p:cNvGraphicFramePr/>
          <p:nvPr>
            <p:extLst>
              <p:ext uri="{D42A27DB-BD31-4B8C-83A1-F6EECF244321}">
                <p14:modId xmlns:p14="http://schemas.microsoft.com/office/powerpoint/2010/main" val="3238617313"/>
              </p:ext>
            </p:extLst>
          </p:nvPr>
        </p:nvGraphicFramePr>
        <p:xfrm>
          <a:off x="421341" y="690120"/>
          <a:ext cx="7939659" cy="5871959"/>
        </p:xfrm>
        <a:graphic>
          <a:graphicData uri="http://schemas.openxmlformats.org/drawingml/2006/table">
            <a:tbl>
              <a:tblPr/>
              <a:tblGrid>
                <a:gridCol w="2114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5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768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100" b="1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ЧАСТЫЕ ЖАЛОБЫ</a:t>
                      </a:r>
                      <a:endParaRPr lang="en-US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28800" marR="288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100" b="1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ПУТИ РЕШЕНИЯ</a:t>
                      </a:r>
                      <a:endParaRPr lang="en-US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28800" marR="288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3778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100" b="1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Отсуствие мест в летний период во всех санаториях</a:t>
                      </a:r>
                      <a:endParaRPr lang="en-US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28800" marR="288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1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Принимается решение по обсуждению реинжиниринга проектов: в пос. Акбура  (100мест) и перестройка части здания санатория «Окжетпес». Расширение сети санатория с предложением выбора новых климатических условий. </a:t>
                      </a:r>
                      <a:endParaRPr lang="en-US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28800" marR="288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427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100" b="1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Долгое заселение в санаторий Алматы в летний период и в сезон высокого спроса</a:t>
                      </a:r>
                      <a:endParaRPr lang="en-US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28800" marR="288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1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Пересмотрены организационные вопросы в части подготовки номеров, работы прачечной</a:t>
                      </a:r>
                      <a:endParaRPr lang="en-US" sz="11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28800" marR="288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5478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100" b="1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Долгое ожидание подачи блюд в летний сезон в санатории Алматы</a:t>
                      </a:r>
                      <a:endParaRPr lang="en-US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28800" marR="288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1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Пересмотрены организационные вопросы в отделе питания. Закуплен 1 робот официант на 4 подноса в на сумму 1 900 </a:t>
                      </a:r>
                      <a:r>
                        <a:rPr lang="ru-RU" sz="1100" b="0" u="none" strike="noStrike" dirty="0" err="1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тыс.тенге</a:t>
                      </a:r>
                      <a:endParaRPr lang="en-US" sz="11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1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Также закуплена тоннельная посудомоечная машина на 2000 посуды в час и 2 </a:t>
                      </a:r>
                      <a:r>
                        <a:rPr lang="ru-RU" sz="1100" b="0" u="none" strike="noStrike" dirty="0" err="1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парконвектомата</a:t>
                      </a:r>
                      <a:r>
                        <a:rPr lang="ru-RU" sz="11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 для  сокращения времени приготовления блюд</a:t>
                      </a:r>
                      <a:endParaRPr lang="en-US" sz="11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28800" marR="288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8442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100" b="1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Ограниченное время в бассейне в ООО «Астана»</a:t>
                      </a:r>
                      <a:endParaRPr lang="en-US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28800" marR="288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1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  <a:ea typeface="Microsoft YaHei"/>
                        </a:rPr>
                        <a:t>Увеличено время с 45 минут до 60 минут. Учитывая лечебные свойства воды больше 60 минут пребывания в минеральной воде  может повлиять на сердечно-сосудистую систему клиента</a:t>
                      </a:r>
                      <a:endParaRPr lang="en-US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28800" marR="288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8442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100" b="1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Запрет на въезд с детьми до 3-х лет</a:t>
                      </a:r>
                      <a:endParaRPr lang="en-US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28800" marR="288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1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Положительный отзывы от 736 человек (со стороны клиентов +60 лет ), что создана тишина в ночное время и возможность отдохнуть без стрессовых ситуаций.</a:t>
                      </a:r>
                      <a:endParaRPr lang="en-US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28800" marR="288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3778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100" b="1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Долгое ожидание подтверждения квоты для прикрепленного контингента</a:t>
                      </a:r>
                      <a:endParaRPr lang="en-US" sz="11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28800" marR="288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1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Предложение  вывести реализацию «Автоматизация  онлайн-бронирования для всех санаториев АО «ЛОК «Ок-</a:t>
                      </a:r>
                      <a:r>
                        <a:rPr lang="ru-RU" sz="1100" b="0" u="none" strike="noStrike" dirty="0" err="1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Жетпес</a:t>
                      </a:r>
                      <a:r>
                        <a:rPr lang="ru-RU" sz="11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» на разработку, ведение и сопровождение через государственные закупки с использованием потенциала  коммерческих </a:t>
                      </a:r>
                      <a:r>
                        <a:rPr lang="en-US" sz="11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IT</a:t>
                      </a:r>
                      <a:r>
                        <a:rPr lang="ru-RU" sz="11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 компаний </a:t>
                      </a:r>
                      <a:endParaRPr lang="en-US" sz="11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28800" marR="288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56" name="Диаграмма 6"/>
          <p:cNvGraphicFramePr/>
          <p:nvPr>
            <p:extLst>
              <p:ext uri="{D42A27DB-BD31-4B8C-83A1-F6EECF244321}">
                <p14:modId xmlns:p14="http://schemas.microsoft.com/office/powerpoint/2010/main" val="4281626636"/>
              </p:ext>
            </p:extLst>
          </p:nvPr>
        </p:nvGraphicFramePr>
        <p:xfrm>
          <a:off x="8175240" y="727920"/>
          <a:ext cx="3954240" cy="569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7" name="TextBox 7"/>
          <p:cNvSpPr/>
          <p:nvPr/>
        </p:nvSpPr>
        <p:spPr>
          <a:xfrm>
            <a:off x="9547920" y="2076480"/>
            <a:ext cx="1482120" cy="115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3500" b="1" u="none" strike="noStrike">
                <a:solidFill>
                  <a:schemeClr val="accent6">
                    <a:lumMod val="75000"/>
                  </a:schemeClr>
                </a:solidFill>
                <a:uFillTx/>
                <a:latin typeface="Montserrat"/>
                <a:ea typeface="Calibri"/>
              </a:rPr>
              <a:t>1 936</a:t>
            </a:r>
            <a:endParaRPr lang="en-US" sz="35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8" name="TextBox 8"/>
          <p:cNvSpPr/>
          <p:nvPr/>
        </p:nvSpPr>
        <p:spPr>
          <a:xfrm>
            <a:off x="9411120" y="2799720"/>
            <a:ext cx="1482120" cy="77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зарубежных туриста за 2024 год</a:t>
            </a:r>
            <a:endParaRPr lang="en-US" sz="15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Прямоугольник 3"/>
          <p:cNvSpPr/>
          <p:nvPr/>
        </p:nvSpPr>
        <p:spPr>
          <a:xfrm>
            <a:off x="-8640" y="0"/>
            <a:ext cx="12191400" cy="6857280"/>
          </a:xfrm>
          <a:prstGeom prst="rect">
            <a:avLst/>
          </a:prstGeom>
          <a:gradFill rotWithShape="0">
            <a:gsLst>
              <a:gs pos="0">
                <a:srgbClr val="D7D7D7"/>
              </a:gs>
              <a:gs pos="50000">
                <a:srgbClr val="E5E5E5"/>
              </a:gs>
              <a:gs pos="100000">
                <a:srgbClr val="F1F1F1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360" name="TextBox 4"/>
          <p:cNvSpPr/>
          <p:nvPr/>
        </p:nvSpPr>
        <p:spPr>
          <a:xfrm>
            <a:off x="722160" y="403560"/>
            <a:ext cx="6264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70C0"/>
                </a:solidFill>
                <a:uFillTx/>
                <a:latin typeface="Montserrat"/>
                <a:ea typeface="Calibri"/>
              </a:rPr>
              <a:t>ОБРАТНАЯ СВЯЗЬ И МАРКЕТИНГ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1" name="TextBox 2"/>
          <p:cNvSpPr/>
          <p:nvPr/>
        </p:nvSpPr>
        <p:spPr>
          <a:xfrm>
            <a:off x="722160" y="883800"/>
            <a:ext cx="440748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600" b="1" u="none" strike="noStrike">
                <a:solidFill>
                  <a:schemeClr val="accent6">
                    <a:lumMod val="75000"/>
                  </a:schemeClr>
                </a:solidFill>
                <a:uFillTx/>
                <a:latin typeface="Montserrat"/>
                <a:ea typeface="Calibri"/>
              </a:rPr>
              <a:t>ТАРГЕТИРОВАННАЯ РЕКЛАМА И СОЦИАЛЬНЫЕ СЕТИ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2" name="TextBox 5"/>
          <p:cNvSpPr/>
          <p:nvPr/>
        </p:nvSpPr>
        <p:spPr>
          <a:xfrm>
            <a:off x="668880" y="1529280"/>
            <a:ext cx="229536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000" b="1" i="1" u="none" strike="noStrike">
                <a:solidFill>
                  <a:schemeClr val="accent6">
                    <a:lumMod val="75000"/>
                  </a:schemeClr>
                </a:solidFill>
                <a:uFillTx/>
                <a:latin typeface="Montserrat"/>
              </a:rPr>
              <a:t>1 527 809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3" name="TextBox 9"/>
          <p:cNvSpPr/>
          <p:nvPr/>
        </p:nvSpPr>
        <p:spPr>
          <a:xfrm>
            <a:off x="799560" y="1944720"/>
            <a:ext cx="18878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i="1" u="none" strike="noStrike">
                <a:solidFill>
                  <a:schemeClr val="dk1"/>
                </a:solidFill>
                <a:uFillTx/>
                <a:latin typeface="Montserrat"/>
              </a:rPr>
              <a:t>охват аудитории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4" name="TextBox 10"/>
          <p:cNvSpPr/>
          <p:nvPr/>
        </p:nvSpPr>
        <p:spPr>
          <a:xfrm>
            <a:off x="799560" y="2201400"/>
            <a:ext cx="216504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3000" b="1" i="1" u="none" strike="noStrike">
                <a:solidFill>
                  <a:schemeClr val="accent6">
                    <a:lumMod val="75000"/>
                  </a:schemeClr>
                </a:solidFill>
                <a:uFillTx/>
                <a:latin typeface="Montserrat"/>
              </a:rPr>
              <a:t>458 342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5" name="TextBox 11"/>
          <p:cNvSpPr/>
          <p:nvPr/>
        </p:nvSpPr>
        <p:spPr>
          <a:xfrm>
            <a:off x="799560" y="2616840"/>
            <a:ext cx="18878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i="1" u="none" strike="noStrike">
                <a:solidFill>
                  <a:schemeClr val="dk1"/>
                </a:solidFill>
                <a:uFillTx/>
                <a:latin typeface="Montserrat"/>
              </a:rPr>
              <a:t>количество лидов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6" name="TextBox 12"/>
          <p:cNvSpPr/>
          <p:nvPr/>
        </p:nvSpPr>
        <p:spPr>
          <a:xfrm>
            <a:off x="799560" y="2858760"/>
            <a:ext cx="125064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3000" b="1" i="1" u="none" strike="noStrike">
                <a:solidFill>
                  <a:schemeClr val="accent6">
                    <a:lumMod val="75000"/>
                  </a:schemeClr>
                </a:solidFill>
                <a:uFillTx/>
                <a:latin typeface="Montserrat"/>
              </a:rPr>
              <a:t>2,2%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7" name="TextBox 13"/>
          <p:cNvSpPr/>
          <p:nvPr/>
        </p:nvSpPr>
        <p:spPr>
          <a:xfrm>
            <a:off x="799560" y="3274200"/>
            <a:ext cx="18878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i="1" u="none" strike="noStrike">
                <a:solidFill>
                  <a:schemeClr val="dk1"/>
                </a:solidFill>
                <a:uFillTx/>
                <a:latin typeface="Montserrat"/>
              </a:rPr>
              <a:t>конверсия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68" name="Рисунок 15"/>
          <p:cNvPicPr/>
          <p:nvPr/>
        </p:nvPicPr>
        <p:blipFill>
          <a:blip r:embed="rId2"/>
          <a:stretch/>
        </p:blipFill>
        <p:spPr>
          <a:xfrm>
            <a:off x="858960" y="3644280"/>
            <a:ext cx="773280" cy="773280"/>
          </a:xfrm>
          <a:prstGeom prst="rect">
            <a:avLst/>
          </a:prstGeom>
          <a:ln w="0">
            <a:noFill/>
          </a:ln>
        </p:spPr>
      </p:pic>
      <p:pic>
        <p:nvPicPr>
          <p:cNvPr id="369" name="Рисунок 19"/>
          <p:cNvPicPr/>
          <p:nvPr/>
        </p:nvPicPr>
        <p:blipFill>
          <a:blip r:embed="rId3"/>
          <a:stretch/>
        </p:blipFill>
        <p:spPr>
          <a:xfrm>
            <a:off x="799560" y="4558680"/>
            <a:ext cx="864720" cy="887040"/>
          </a:xfrm>
          <a:prstGeom prst="rect">
            <a:avLst/>
          </a:prstGeom>
          <a:ln w="0">
            <a:noFill/>
          </a:ln>
        </p:spPr>
      </p:pic>
      <p:sp>
        <p:nvSpPr>
          <p:cNvPr id="370" name="TextBox 20"/>
          <p:cNvSpPr/>
          <p:nvPr/>
        </p:nvSpPr>
        <p:spPr>
          <a:xfrm>
            <a:off x="1746000" y="3710160"/>
            <a:ext cx="125064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3000" b="1" i="1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Montserrat"/>
              </a:rPr>
              <a:t>+119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1" name="TextBox 21"/>
          <p:cNvSpPr/>
          <p:nvPr/>
        </p:nvSpPr>
        <p:spPr>
          <a:xfrm>
            <a:off x="1746000" y="4125600"/>
            <a:ext cx="13449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i="1" u="none" strike="noStrike">
                <a:solidFill>
                  <a:schemeClr val="dk1"/>
                </a:solidFill>
                <a:uFillTx/>
                <a:latin typeface="Montserrat"/>
              </a:rPr>
              <a:t>подписчиков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2" name="TextBox 22"/>
          <p:cNvSpPr/>
          <p:nvPr/>
        </p:nvSpPr>
        <p:spPr>
          <a:xfrm>
            <a:off x="3091320" y="3710160"/>
            <a:ext cx="165744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3000" b="1" i="1" u="none" strike="noStrike">
                <a:solidFill>
                  <a:srgbClr val="7030A0"/>
                </a:solidFill>
                <a:uFillTx/>
                <a:latin typeface="Montserrat"/>
              </a:rPr>
              <a:t>47 186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3" name="TextBox 23"/>
          <p:cNvSpPr/>
          <p:nvPr/>
        </p:nvSpPr>
        <p:spPr>
          <a:xfrm>
            <a:off x="3091320" y="4125600"/>
            <a:ext cx="13449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i="1" u="none" strike="noStrike">
                <a:solidFill>
                  <a:schemeClr val="dk1"/>
                </a:solidFill>
                <a:uFillTx/>
                <a:latin typeface="Montserrat"/>
              </a:rPr>
              <a:t>просмотров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4" name="TextBox 24"/>
          <p:cNvSpPr/>
          <p:nvPr/>
        </p:nvSpPr>
        <p:spPr>
          <a:xfrm>
            <a:off x="1746000" y="4599360"/>
            <a:ext cx="150480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3000" b="1" i="1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Montserrat"/>
              </a:rPr>
              <a:t>+4000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5" name="TextBox 25"/>
          <p:cNvSpPr/>
          <p:nvPr/>
        </p:nvSpPr>
        <p:spPr>
          <a:xfrm>
            <a:off x="1746000" y="5014800"/>
            <a:ext cx="13449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i="1" u="none" strike="noStrike">
                <a:solidFill>
                  <a:schemeClr val="dk1"/>
                </a:solidFill>
                <a:uFillTx/>
                <a:latin typeface="Montserrat"/>
              </a:rPr>
              <a:t>подписчиков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6" name="TextBox 26"/>
          <p:cNvSpPr/>
          <p:nvPr/>
        </p:nvSpPr>
        <p:spPr>
          <a:xfrm>
            <a:off x="3244320" y="4599360"/>
            <a:ext cx="150480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3000" b="1" i="1" u="none" strike="noStrike">
                <a:solidFill>
                  <a:srgbClr val="7030A0"/>
                </a:solidFill>
                <a:uFillTx/>
                <a:latin typeface="Montserrat"/>
              </a:rPr>
              <a:t>22,1%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7" name="TextBox 27"/>
          <p:cNvSpPr/>
          <p:nvPr/>
        </p:nvSpPr>
        <p:spPr>
          <a:xfrm>
            <a:off x="3244320" y="5014800"/>
            <a:ext cx="13449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i="1" u="none" strike="noStrike">
                <a:solidFill>
                  <a:schemeClr val="dk1"/>
                </a:solidFill>
                <a:uFillTx/>
                <a:latin typeface="Montserrat"/>
              </a:rPr>
              <a:t>возросли просмотры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78" name="Рисунок 29"/>
          <p:cNvPicPr/>
          <p:nvPr/>
        </p:nvPicPr>
        <p:blipFill>
          <a:blip r:embed="rId4"/>
          <a:stretch/>
        </p:blipFill>
        <p:spPr>
          <a:xfrm>
            <a:off x="801720" y="5590440"/>
            <a:ext cx="887040" cy="887040"/>
          </a:xfrm>
          <a:prstGeom prst="rect">
            <a:avLst/>
          </a:prstGeom>
          <a:ln w="0">
            <a:noFill/>
          </a:ln>
        </p:spPr>
      </p:pic>
      <p:sp>
        <p:nvSpPr>
          <p:cNvPr id="379" name="TextBox 30"/>
          <p:cNvSpPr/>
          <p:nvPr/>
        </p:nvSpPr>
        <p:spPr>
          <a:xfrm>
            <a:off x="1746000" y="5719320"/>
            <a:ext cx="150480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3000" b="1" i="1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Montserrat"/>
              </a:rPr>
              <a:t>+8013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0" name="TextBox 31"/>
          <p:cNvSpPr/>
          <p:nvPr/>
        </p:nvSpPr>
        <p:spPr>
          <a:xfrm>
            <a:off x="1746000" y="6134760"/>
            <a:ext cx="13449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i="1" u="none" strike="noStrike">
                <a:solidFill>
                  <a:schemeClr val="dk1"/>
                </a:solidFill>
                <a:uFillTx/>
                <a:latin typeface="Montserrat"/>
              </a:rPr>
              <a:t>подписчиков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1" name="TextBox 32"/>
          <p:cNvSpPr/>
          <p:nvPr/>
        </p:nvSpPr>
        <p:spPr>
          <a:xfrm>
            <a:off x="3244320" y="5719320"/>
            <a:ext cx="150480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3000" b="1" i="1" u="none" strike="noStrike">
                <a:solidFill>
                  <a:srgbClr val="7030A0"/>
                </a:solidFill>
                <a:uFillTx/>
                <a:latin typeface="Montserrat"/>
              </a:rPr>
              <a:t>24 015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2" name="TextBox 33"/>
          <p:cNvSpPr/>
          <p:nvPr/>
        </p:nvSpPr>
        <p:spPr>
          <a:xfrm>
            <a:off x="3244320" y="6134760"/>
            <a:ext cx="17971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i="1" u="none" strike="noStrike">
                <a:solidFill>
                  <a:schemeClr val="dk1"/>
                </a:solidFill>
                <a:uFillTx/>
                <a:latin typeface="Montserrat"/>
              </a:rPr>
              <a:t>человек в аккаунте ООО «Астана»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3" name="TextBox 34"/>
          <p:cNvSpPr/>
          <p:nvPr/>
        </p:nvSpPr>
        <p:spPr>
          <a:xfrm>
            <a:off x="6362280" y="883800"/>
            <a:ext cx="440748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600" b="1" u="none" strike="noStrike">
                <a:solidFill>
                  <a:schemeClr val="accent6">
                    <a:lumMod val="75000"/>
                  </a:schemeClr>
                </a:solidFill>
                <a:uFillTx/>
                <a:latin typeface="Montserrat"/>
                <a:ea typeface="Calibri"/>
              </a:rPr>
              <a:t>ПРОДВИЖЕНИЕ В МЕДИАРЕСУРСАХ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84" name="Рисунок 35"/>
          <p:cNvPicPr/>
          <p:nvPr/>
        </p:nvPicPr>
        <p:blipFill>
          <a:blip r:embed="rId5"/>
          <a:stretch/>
        </p:blipFill>
        <p:spPr>
          <a:xfrm>
            <a:off x="2576520" y="1581120"/>
            <a:ext cx="2392920" cy="1925640"/>
          </a:xfrm>
          <a:prstGeom prst="rect">
            <a:avLst/>
          </a:prstGeom>
          <a:ln w="0">
            <a:noFill/>
          </a:ln>
        </p:spPr>
      </p:pic>
      <p:sp>
        <p:nvSpPr>
          <p:cNvPr id="385" name="TextBox 36"/>
          <p:cNvSpPr/>
          <p:nvPr/>
        </p:nvSpPr>
        <p:spPr>
          <a:xfrm>
            <a:off x="6280560" y="1529280"/>
            <a:ext cx="100728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000" b="1" i="1" u="none" strike="noStrike">
                <a:solidFill>
                  <a:srgbClr val="7030A0"/>
                </a:solidFill>
                <a:uFillTx/>
                <a:latin typeface="Montserrat"/>
              </a:rPr>
              <a:t>149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6" name="TextBox 37"/>
          <p:cNvSpPr/>
          <p:nvPr/>
        </p:nvSpPr>
        <p:spPr>
          <a:xfrm>
            <a:off x="6410880" y="1944720"/>
            <a:ext cx="17733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i="1" u="none" strike="noStrike">
                <a:solidFill>
                  <a:schemeClr val="dk1"/>
                </a:solidFill>
                <a:uFillTx/>
                <a:latin typeface="Montserrat"/>
              </a:rPr>
              <a:t>промо публикаций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0" i="1" u="none" strike="noStrike">
                <a:solidFill>
                  <a:schemeClr val="dk1"/>
                </a:solidFill>
                <a:uFillTx/>
                <a:latin typeface="Montserrat"/>
              </a:rPr>
              <a:t>в соцсетях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87" name="Рисунок 39"/>
          <p:cNvPicPr/>
          <p:nvPr/>
        </p:nvPicPr>
        <p:blipFill>
          <a:blip r:embed="rId6"/>
          <a:stretch/>
        </p:blipFill>
        <p:spPr>
          <a:xfrm>
            <a:off x="6410880" y="2858760"/>
            <a:ext cx="2845440" cy="902880"/>
          </a:xfrm>
          <a:prstGeom prst="rect">
            <a:avLst/>
          </a:prstGeom>
          <a:ln w="0">
            <a:noFill/>
          </a:ln>
        </p:spPr>
      </p:pic>
      <p:pic>
        <p:nvPicPr>
          <p:cNvPr id="388" name="Рисунок 41"/>
          <p:cNvPicPr/>
          <p:nvPr/>
        </p:nvPicPr>
        <p:blipFill>
          <a:blip r:embed="rId7"/>
          <a:stretch/>
        </p:blipFill>
        <p:spPr>
          <a:xfrm>
            <a:off x="6410880" y="3853440"/>
            <a:ext cx="2845440" cy="560160"/>
          </a:xfrm>
          <a:prstGeom prst="rect">
            <a:avLst/>
          </a:prstGeom>
          <a:ln w="0">
            <a:noFill/>
          </a:ln>
        </p:spPr>
      </p:pic>
      <p:sp>
        <p:nvSpPr>
          <p:cNvPr id="389" name="Овал 44"/>
          <p:cNvSpPr/>
          <p:nvPr/>
        </p:nvSpPr>
        <p:spPr>
          <a:xfrm>
            <a:off x="9867960" y="2500920"/>
            <a:ext cx="2100240" cy="2100240"/>
          </a:xfrm>
          <a:prstGeom prst="ellipse">
            <a:avLst/>
          </a:prstGeom>
          <a:gradFill rotWithShape="0">
            <a:gsLst>
              <a:gs pos="0">
                <a:srgbClr val="5A738B"/>
              </a:gs>
              <a:gs pos="50000">
                <a:srgbClr val="7FA4C6"/>
              </a:gs>
              <a:gs pos="100000">
                <a:srgbClr val="97C2EA"/>
              </a:gs>
            </a:gsLst>
            <a:lin ang="8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pic>
        <p:nvPicPr>
          <p:cNvPr id="390" name="Рисунок 43"/>
          <p:cNvPicPr/>
          <p:nvPr/>
        </p:nvPicPr>
        <p:blipFill>
          <a:blip r:embed="rId8"/>
          <a:stretch/>
        </p:blipFill>
        <p:spPr>
          <a:xfrm>
            <a:off x="9618120" y="2858760"/>
            <a:ext cx="1774440" cy="1507320"/>
          </a:xfrm>
          <a:prstGeom prst="rect">
            <a:avLst/>
          </a:prstGeom>
          <a:ln w="0">
            <a:noFill/>
          </a:ln>
        </p:spPr>
      </p:pic>
      <p:pic>
        <p:nvPicPr>
          <p:cNvPr id="391" name="Рисунок 49"/>
          <p:cNvPicPr/>
          <p:nvPr/>
        </p:nvPicPr>
        <p:blipFill>
          <a:blip r:embed="rId9"/>
          <a:stretch/>
        </p:blipFill>
        <p:spPr>
          <a:xfrm>
            <a:off x="6404760" y="5052240"/>
            <a:ext cx="2845440" cy="1137600"/>
          </a:xfrm>
          <a:prstGeom prst="rect">
            <a:avLst/>
          </a:prstGeom>
          <a:ln w="0">
            <a:noFill/>
          </a:ln>
        </p:spPr>
      </p:pic>
      <p:pic>
        <p:nvPicPr>
          <p:cNvPr id="392" name="Рисунок 51"/>
          <p:cNvPicPr/>
          <p:nvPr/>
        </p:nvPicPr>
        <p:blipFill>
          <a:blip r:embed="rId10"/>
          <a:stretch/>
        </p:blipFill>
        <p:spPr>
          <a:xfrm>
            <a:off x="9536760" y="4953960"/>
            <a:ext cx="1790640" cy="1247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Прямоугольник 3"/>
          <p:cNvSpPr/>
          <p:nvPr/>
        </p:nvSpPr>
        <p:spPr>
          <a:xfrm>
            <a:off x="-8640" y="0"/>
            <a:ext cx="12191400" cy="6857280"/>
          </a:xfrm>
          <a:prstGeom prst="rect">
            <a:avLst/>
          </a:prstGeom>
          <a:gradFill rotWithShape="0">
            <a:gsLst>
              <a:gs pos="0">
                <a:srgbClr val="D7D7D7"/>
              </a:gs>
              <a:gs pos="50000">
                <a:srgbClr val="E5E5E5"/>
              </a:gs>
              <a:gs pos="100000">
                <a:srgbClr val="F1F1F1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pic>
        <p:nvPicPr>
          <p:cNvPr id="394" name="Рисунок 14"/>
          <p:cNvPicPr/>
          <p:nvPr/>
        </p:nvPicPr>
        <p:blipFill>
          <a:blip r:embed="rId2"/>
          <a:stretch/>
        </p:blipFill>
        <p:spPr>
          <a:xfrm>
            <a:off x="-8640" y="0"/>
            <a:ext cx="12191400" cy="6852960"/>
          </a:xfrm>
          <a:prstGeom prst="rect">
            <a:avLst/>
          </a:prstGeom>
          <a:ln w="0">
            <a:noFill/>
          </a:ln>
        </p:spPr>
      </p:pic>
      <p:pic>
        <p:nvPicPr>
          <p:cNvPr id="395" name="Рисунок 28"/>
          <p:cNvPicPr/>
          <p:nvPr/>
        </p:nvPicPr>
        <p:blipFill>
          <a:blip r:embed="rId3"/>
          <a:stretch/>
        </p:blipFill>
        <p:spPr>
          <a:xfrm>
            <a:off x="7090920" y="1388880"/>
            <a:ext cx="1105560" cy="1562760"/>
          </a:xfrm>
          <a:prstGeom prst="rect">
            <a:avLst/>
          </a:prstGeom>
          <a:ln w="0">
            <a:noFill/>
          </a:ln>
        </p:spPr>
      </p:pic>
      <p:pic>
        <p:nvPicPr>
          <p:cNvPr id="396" name="Рисунок 40"/>
          <p:cNvPicPr/>
          <p:nvPr/>
        </p:nvPicPr>
        <p:blipFill>
          <a:blip r:embed="rId4"/>
          <a:stretch/>
        </p:blipFill>
        <p:spPr>
          <a:xfrm>
            <a:off x="8281800" y="1390680"/>
            <a:ext cx="1081440" cy="1557360"/>
          </a:xfrm>
          <a:prstGeom prst="rect">
            <a:avLst/>
          </a:prstGeom>
          <a:ln w="0">
            <a:noFill/>
          </a:ln>
        </p:spPr>
      </p:pic>
      <p:pic>
        <p:nvPicPr>
          <p:cNvPr id="397" name="Рисунок 42"/>
          <p:cNvPicPr/>
          <p:nvPr/>
        </p:nvPicPr>
        <p:blipFill>
          <a:blip r:embed="rId5"/>
          <a:stretch/>
        </p:blipFill>
        <p:spPr>
          <a:xfrm>
            <a:off x="9482040" y="1386720"/>
            <a:ext cx="1100880" cy="1557360"/>
          </a:xfrm>
          <a:prstGeom prst="rect">
            <a:avLst/>
          </a:prstGeom>
          <a:ln w="0">
            <a:noFill/>
          </a:ln>
        </p:spPr>
      </p:pic>
      <p:sp>
        <p:nvSpPr>
          <p:cNvPr id="398" name="TextBox 4"/>
          <p:cNvSpPr/>
          <p:nvPr/>
        </p:nvSpPr>
        <p:spPr>
          <a:xfrm>
            <a:off x="446400" y="403560"/>
            <a:ext cx="6264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Montserrat"/>
                <a:ea typeface="Calibri"/>
              </a:rPr>
              <a:t>КУЛЬТУРНО-ДОСУГОВАЯ СЛУЖБА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9" name="TextBox 1"/>
          <p:cNvSpPr/>
          <p:nvPr/>
        </p:nvSpPr>
        <p:spPr>
          <a:xfrm>
            <a:off x="6960600" y="495720"/>
            <a:ext cx="137124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000" b="1" i="1" u="none" strike="noStrike">
                <a:solidFill>
                  <a:srgbClr val="FFFF00"/>
                </a:solidFill>
                <a:uFillTx/>
                <a:latin typeface="Montserrat"/>
              </a:rPr>
              <a:t>2403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0" name="TextBox 6"/>
          <p:cNvSpPr/>
          <p:nvPr/>
        </p:nvSpPr>
        <p:spPr>
          <a:xfrm>
            <a:off x="7090920" y="911160"/>
            <a:ext cx="13712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1" i="1" u="none" strike="noStrike">
                <a:solidFill>
                  <a:schemeClr val="lt1"/>
                </a:solidFill>
                <a:uFillTx/>
                <a:latin typeface="Montserrat"/>
              </a:rPr>
              <a:t>мероприятия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1" name="TextBox 7"/>
          <p:cNvSpPr/>
          <p:nvPr/>
        </p:nvSpPr>
        <p:spPr>
          <a:xfrm>
            <a:off x="8822880" y="495720"/>
            <a:ext cx="87660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000" b="1" i="1" u="none" strike="noStrike">
                <a:solidFill>
                  <a:srgbClr val="FFFF00"/>
                </a:solidFill>
                <a:uFillTx/>
                <a:latin typeface="Montserrat"/>
              </a:rPr>
              <a:t>54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2" name="TextBox 8"/>
          <p:cNvSpPr/>
          <p:nvPr/>
        </p:nvSpPr>
        <p:spPr>
          <a:xfrm>
            <a:off x="8897400" y="911160"/>
            <a:ext cx="14979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1" i="1" u="none" strike="noStrike">
                <a:solidFill>
                  <a:schemeClr val="lt1"/>
                </a:solidFill>
                <a:uFillTx/>
                <a:latin typeface="Montserrat"/>
              </a:rPr>
              <a:t>знаменитости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03" name="Рисунок 5"/>
          <p:cNvPicPr/>
          <p:nvPr/>
        </p:nvPicPr>
        <p:blipFill>
          <a:blip r:embed="rId6"/>
          <a:stretch/>
        </p:blipFill>
        <p:spPr>
          <a:xfrm>
            <a:off x="2737800" y="1386720"/>
            <a:ext cx="3972240" cy="2643840"/>
          </a:xfrm>
          <a:prstGeom prst="rect">
            <a:avLst/>
          </a:prstGeom>
          <a:ln w="0">
            <a:noFill/>
          </a:ln>
        </p:spPr>
      </p:pic>
      <p:pic>
        <p:nvPicPr>
          <p:cNvPr id="404" name="Рисунок 9"/>
          <p:cNvPicPr/>
          <p:nvPr/>
        </p:nvPicPr>
        <p:blipFill>
          <a:blip r:embed="rId7"/>
          <a:stretch/>
        </p:blipFill>
        <p:spPr>
          <a:xfrm>
            <a:off x="398880" y="1386720"/>
            <a:ext cx="2112480" cy="2640960"/>
          </a:xfrm>
          <a:prstGeom prst="rect">
            <a:avLst/>
          </a:prstGeom>
          <a:ln w="0">
            <a:noFill/>
          </a:ln>
        </p:spPr>
      </p:pic>
      <p:pic>
        <p:nvPicPr>
          <p:cNvPr id="405" name="Рисунок 11"/>
          <p:cNvPicPr/>
          <p:nvPr/>
        </p:nvPicPr>
        <p:blipFill>
          <a:blip r:embed="rId8"/>
          <a:stretch/>
        </p:blipFill>
        <p:spPr>
          <a:xfrm>
            <a:off x="2737800" y="4220280"/>
            <a:ext cx="3977640" cy="2354400"/>
          </a:xfrm>
          <a:prstGeom prst="rect">
            <a:avLst/>
          </a:prstGeom>
          <a:ln w="0">
            <a:noFill/>
          </a:ln>
        </p:spPr>
      </p:pic>
      <p:pic>
        <p:nvPicPr>
          <p:cNvPr id="406" name="Рисунок 12"/>
          <p:cNvPicPr/>
          <p:nvPr/>
        </p:nvPicPr>
        <p:blipFill>
          <a:blip r:embed="rId9"/>
          <a:srcRect l="24831" r="15336"/>
          <a:stretch/>
        </p:blipFill>
        <p:spPr>
          <a:xfrm>
            <a:off x="398880" y="4220280"/>
            <a:ext cx="2112480" cy="2354400"/>
          </a:xfrm>
          <a:prstGeom prst="rect">
            <a:avLst/>
          </a:prstGeom>
          <a:ln w="0">
            <a:noFill/>
          </a:ln>
        </p:spPr>
      </p:pic>
      <p:pic>
        <p:nvPicPr>
          <p:cNvPr id="407" name="Рисунок 18"/>
          <p:cNvPicPr/>
          <p:nvPr/>
        </p:nvPicPr>
        <p:blipFill>
          <a:blip r:embed="rId10"/>
          <a:stretch/>
        </p:blipFill>
        <p:spPr>
          <a:xfrm>
            <a:off x="6874920" y="3151080"/>
            <a:ext cx="5257080" cy="3713400"/>
          </a:xfrm>
          <a:prstGeom prst="rect">
            <a:avLst/>
          </a:prstGeom>
          <a:ln w="0">
            <a:noFill/>
          </a:ln>
        </p:spPr>
      </p:pic>
      <p:pic>
        <p:nvPicPr>
          <p:cNvPr id="408" name="Рисунок 17"/>
          <p:cNvPicPr/>
          <p:nvPr/>
        </p:nvPicPr>
        <p:blipFill>
          <a:blip r:embed="rId11"/>
          <a:stretch/>
        </p:blipFill>
        <p:spPr>
          <a:xfrm>
            <a:off x="10701720" y="1386720"/>
            <a:ext cx="1107360" cy="1565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Прямоугольник 3"/>
          <p:cNvSpPr/>
          <p:nvPr/>
        </p:nvSpPr>
        <p:spPr>
          <a:xfrm>
            <a:off x="-8640" y="0"/>
            <a:ext cx="12191400" cy="6857280"/>
          </a:xfrm>
          <a:prstGeom prst="rect">
            <a:avLst/>
          </a:prstGeom>
          <a:gradFill rotWithShape="0">
            <a:gsLst>
              <a:gs pos="0">
                <a:srgbClr val="D7D7D7"/>
              </a:gs>
              <a:gs pos="50000">
                <a:srgbClr val="E5E5E5"/>
              </a:gs>
              <a:gs pos="100000">
                <a:srgbClr val="F1F1F1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410" name="TextBox 4"/>
          <p:cNvSpPr/>
          <p:nvPr/>
        </p:nvSpPr>
        <p:spPr>
          <a:xfrm>
            <a:off x="427320" y="403560"/>
            <a:ext cx="10711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70C0"/>
                </a:solidFill>
                <a:uFillTx/>
                <a:latin typeface="Montserrat"/>
                <a:ea typeface="Calibri"/>
              </a:rPr>
              <a:t>ОСНОВНЫЕ ПОКАЗАТЕЛИ ИНЖЕНЕРНО-ХОЗЯЙСТВЕННОЙ ДЕЯТЕЛЬНОСТИ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11" name="Рисунок 19"/>
          <p:cNvPicPr/>
          <p:nvPr/>
        </p:nvPicPr>
        <p:blipFill>
          <a:blip r:embed="rId2"/>
          <a:stretch/>
        </p:blipFill>
        <p:spPr>
          <a:xfrm>
            <a:off x="3740400" y="4903920"/>
            <a:ext cx="1905120" cy="1460520"/>
          </a:xfrm>
          <a:prstGeom prst="rect">
            <a:avLst/>
          </a:prstGeom>
          <a:ln w="0">
            <a:noFill/>
          </a:ln>
        </p:spPr>
      </p:pic>
      <p:pic>
        <p:nvPicPr>
          <p:cNvPr id="412" name="Рисунок 21"/>
          <p:cNvPicPr/>
          <p:nvPr/>
        </p:nvPicPr>
        <p:blipFill>
          <a:blip r:embed="rId3"/>
          <a:stretch/>
        </p:blipFill>
        <p:spPr>
          <a:xfrm>
            <a:off x="2649240" y="825120"/>
            <a:ext cx="628200" cy="626400"/>
          </a:xfrm>
          <a:prstGeom prst="rect">
            <a:avLst/>
          </a:prstGeom>
          <a:ln w="0">
            <a:noFill/>
          </a:ln>
        </p:spPr>
      </p:pic>
      <p:sp>
        <p:nvSpPr>
          <p:cNvPr id="413" name="Объект 1"/>
          <p:cNvSpPr/>
          <p:nvPr/>
        </p:nvSpPr>
        <p:spPr>
          <a:xfrm>
            <a:off x="3400920" y="862920"/>
            <a:ext cx="5389200" cy="62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7000"/>
              </a:lnSpc>
              <a:spcBef>
                <a:spcPts val="1001"/>
              </a:spcBef>
              <a:spcAft>
                <a:spcPts val="799"/>
              </a:spcAft>
              <a:tabLst>
                <a:tab pos="0" algn="l"/>
              </a:tabLst>
            </a:pPr>
            <a:r>
              <a:rPr lang="ru-R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Montserrat"/>
                <a:ea typeface="Aptos"/>
              </a:rPr>
              <a:t>Внедрена система диспетчеризации </a:t>
            </a:r>
            <a:r>
              <a:rPr lang="en-US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Montserrat"/>
                <a:ea typeface="Aptos"/>
              </a:rPr>
              <a:t>ASPANS </a:t>
            </a:r>
            <a:r>
              <a:rPr lang="ru-R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Montserrat"/>
                <a:ea typeface="Aptos"/>
              </a:rPr>
              <a:t>для Инженерно-хозяйственной службы.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14" name="Рисунок 23"/>
          <p:cNvPicPr/>
          <p:nvPr/>
        </p:nvPicPr>
        <p:blipFill>
          <a:blip r:embed="rId4"/>
          <a:stretch/>
        </p:blipFill>
        <p:spPr>
          <a:xfrm>
            <a:off x="10195920" y="358920"/>
            <a:ext cx="1170720" cy="349920"/>
          </a:xfrm>
          <a:prstGeom prst="rect">
            <a:avLst/>
          </a:prstGeom>
          <a:ln w="0">
            <a:noFill/>
          </a:ln>
        </p:spPr>
      </p:pic>
      <p:pic>
        <p:nvPicPr>
          <p:cNvPr id="415" name="Рисунок 29"/>
          <p:cNvPicPr/>
          <p:nvPr/>
        </p:nvPicPr>
        <p:blipFill>
          <a:blip r:embed="rId5"/>
          <a:stretch/>
        </p:blipFill>
        <p:spPr>
          <a:xfrm>
            <a:off x="427320" y="4879440"/>
            <a:ext cx="1238400" cy="1476000"/>
          </a:xfrm>
          <a:prstGeom prst="rect">
            <a:avLst/>
          </a:prstGeom>
          <a:ln w="0">
            <a:noFill/>
          </a:ln>
        </p:spPr>
      </p:pic>
      <p:pic>
        <p:nvPicPr>
          <p:cNvPr id="416" name="Рисунок 30"/>
          <p:cNvPicPr/>
          <p:nvPr/>
        </p:nvPicPr>
        <p:blipFill>
          <a:blip r:embed="rId6"/>
          <a:stretch/>
        </p:blipFill>
        <p:spPr>
          <a:xfrm>
            <a:off x="1737000" y="4895280"/>
            <a:ext cx="1905120" cy="1460520"/>
          </a:xfrm>
          <a:prstGeom prst="rect">
            <a:avLst/>
          </a:prstGeom>
          <a:ln w="0">
            <a:noFill/>
          </a:ln>
        </p:spPr>
      </p:pic>
      <p:sp>
        <p:nvSpPr>
          <p:cNvPr id="417" name="TextBox 33"/>
          <p:cNvSpPr/>
          <p:nvPr/>
        </p:nvSpPr>
        <p:spPr>
          <a:xfrm>
            <a:off x="5798520" y="1489320"/>
            <a:ext cx="6052560" cy="52683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Текущий ремонт 26 номеров категории «Стандарт», были обновлены: мебель, мягкий инвентарь,  сантехника и радиаторы отопления;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Внедрена информационная система «ASPANS», которая автоматизирует подачу и распределение заявок, имеет модуль  реестр обхода, контроль технического обслуживания оборудования, ведение учета потребления энергоресурсов.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Обновление и перенос зоны ресепшн в главном корпусе;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Проведен косметический ремонт в 24 спальных номерах (собственными силами);,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Проведены текущие ремонты по объектам: ремонт лестничного марша клуб-столовой, ремонт балкона 2-го этажа 7эт.корпуса, ремонт фронтонов кровли клуб-столовой, ремонт служебных  помещений автогаража, ре-дизайн  лобби-бара;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Проведен ремонт финских  саун – 2шт.   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Проведена замена  труб водоснабжения диам.100 мм  50 м;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500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rgbClr val="000000"/>
                </a:solidFill>
                <a:uFillTx/>
                <a:latin typeface="Montserrat"/>
                <a:ea typeface="Calibri"/>
              </a:rPr>
              <a:t>Проведен ремонт пассажирского лифта (замена шкива и троса); 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Обновлен компьютерный парк в количестве 44 единиц;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Приобретены и установлены 32 кондиционера в спальные номера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Приобретены 2 емкости по 5 м3 на ассенизационную а/м Камаз;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Получены автомашины Киа </a:t>
            </a:r>
            <a:r>
              <a:rPr lang="ru-RU" sz="1050" b="0" u="none" strike="noStrike" dirty="0" err="1">
                <a:solidFill>
                  <a:schemeClr val="dk1"/>
                </a:solidFill>
                <a:uFillTx/>
                <a:latin typeface="Montserrat"/>
                <a:ea typeface="Calibri"/>
              </a:rPr>
              <a:t>Каденза</a:t>
            </a: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 – 2ед. 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18" name="Рисунок 2"/>
          <p:cNvPicPr/>
          <p:nvPr/>
        </p:nvPicPr>
        <p:blipFill>
          <a:blip r:embed="rId7"/>
          <a:stretch/>
        </p:blipFill>
        <p:spPr>
          <a:xfrm>
            <a:off x="428760" y="1720800"/>
            <a:ext cx="5222520" cy="2943720"/>
          </a:xfrm>
          <a:prstGeom prst="rect">
            <a:avLst/>
          </a:prstGeom>
          <a:ln w="0">
            <a:noFill/>
          </a:ln>
        </p:spPr>
      </p:pic>
      <p:sp>
        <p:nvSpPr>
          <p:cNvPr id="419" name="Рисунок 31"/>
          <p:cNvSpPr/>
          <p:nvPr/>
        </p:nvSpPr>
        <p:spPr>
          <a:xfrm>
            <a:off x="340920" y="905760"/>
            <a:ext cx="1708560" cy="1708560"/>
          </a:xfrm>
          <a:prstGeom prst="ellipse">
            <a:avLst/>
          </a:pr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Прямоугольник 3"/>
          <p:cNvSpPr/>
          <p:nvPr/>
        </p:nvSpPr>
        <p:spPr>
          <a:xfrm>
            <a:off x="-8640" y="0"/>
            <a:ext cx="12191400" cy="6857280"/>
          </a:xfrm>
          <a:prstGeom prst="rect">
            <a:avLst/>
          </a:prstGeom>
          <a:gradFill rotWithShape="0">
            <a:gsLst>
              <a:gs pos="0">
                <a:srgbClr val="D7D7D7"/>
              </a:gs>
              <a:gs pos="50000">
                <a:srgbClr val="E5E5E5"/>
              </a:gs>
              <a:gs pos="100000">
                <a:srgbClr val="F1F1F1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421" name="TextBox 4"/>
          <p:cNvSpPr/>
          <p:nvPr/>
        </p:nvSpPr>
        <p:spPr>
          <a:xfrm>
            <a:off x="427320" y="403560"/>
            <a:ext cx="10711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70C0"/>
                </a:solidFill>
                <a:uFillTx/>
                <a:latin typeface="Montserrat"/>
                <a:ea typeface="Calibri"/>
              </a:rPr>
              <a:t>ОСНОВНЫЕ ПОКАЗАТЕЛИ ИНЖЕНЕРНО-ХОЗЯЙСТВЕННОЙ ДЕЯТЕЛЬНОСТИ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22" name="Рисунок 21"/>
          <p:cNvPicPr/>
          <p:nvPr/>
        </p:nvPicPr>
        <p:blipFill>
          <a:blip r:embed="rId2"/>
          <a:stretch/>
        </p:blipFill>
        <p:spPr>
          <a:xfrm>
            <a:off x="489960" y="825120"/>
            <a:ext cx="628200" cy="626400"/>
          </a:xfrm>
          <a:prstGeom prst="rect">
            <a:avLst/>
          </a:prstGeom>
          <a:ln w="0">
            <a:noFill/>
          </a:ln>
        </p:spPr>
      </p:pic>
      <p:sp>
        <p:nvSpPr>
          <p:cNvPr id="423" name="Объект 1"/>
          <p:cNvSpPr/>
          <p:nvPr/>
        </p:nvSpPr>
        <p:spPr>
          <a:xfrm>
            <a:off x="1241640" y="862920"/>
            <a:ext cx="5389200" cy="62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7000"/>
              </a:lnSpc>
              <a:spcBef>
                <a:spcPts val="1001"/>
              </a:spcBef>
              <a:spcAft>
                <a:spcPts val="799"/>
              </a:spcAft>
              <a:tabLst>
                <a:tab pos="0" algn="l"/>
              </a:tabLst>
            </a:pPr>
            <a:r>
              <a:rPr lang="ru-R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Montserrat"/>
                <a:ea typeface="Aptos"/>
              </a:rPr>
              <a:t>Внедрена система диспетчеризации </a:t>
            </a:r>
            <a:r>
              <a:rPr lang="en-US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Montserrat"/>
                <a:ea typeface="Aptos"/>
              </a:rPr>
              <a:t>ASPANS </a:t>
            </a:r>
            <a:r>
              <a:rPr lang="ru-RU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Montserrat"/>
                <a:ea typeface="Aptos"/>
              </a:rPr>
              <a:t>для Инженерно-хозяйственной службы.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4" name="TextBox 33"/>
          <p:cNvSpPr/>
          <p:nvPr/>
        </p:nvSpPr>
        <p:spPr>
          <a:xfrm>
            <a:off x="4516200" y="1326776"/>
            <a:ext cx="7317000" cy="53325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Проведен текущий ремонт номерного фонда в 32-х номерах спального блока А;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Внедрена информационная система «ASPANS», которая автоматизирует подачу и распределение заявок, имеет модуль  реестр обхода, контроль технического обслуживания оборудования, ведение учета потребления энергоресурсов.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Проведен капитальный ремонт системы автоматического полива зеленых насаждений (1 этап);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Завершена разработка ПСД для строительства объекта </a:t>
            </a:r>
            <a:r>
              <a:rPr lang="ru-RU" sz="1050" b="0" u="none" strike="noStrike" dirty="0" err="1">
                <a:solidFill>
                  <a:schemeClr val="dk1"/>
                </a:solidFill>
                <a:uFillTx/>
                <a:latin typeface="Montserrat"/>
                <a:ea typeface="Calibri"/>
              </a:rPr>
              <a:t>Термоспа</a:t>
            </a: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;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Обновление и укрепление кровельных навесов -козырьков внутренней части санатория площадью 450 </a:t>
            </a:r>
            <a:r>
              <a:rPr lang="ru-RU" sz="1050" b="0" u="none" strike="noStrike" dirty="0" err="1">
                <a:solidFill>
                  <a:schemeClr val="dk1"/>
                </a:solidFill>
                <a:uFillTx/>
                <a:latin typeface="Montserrat"/>
                <a:ea typeface="Calibri"/>
              </a:rPr>
              <a:t>кв.м</a:t>
            </a: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;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Ремонт фасадов зданий, были отремонтированы фасады трех объектов: 1-го корпуса подготовки минеральных вод, трансформаторной подстанции и станции нейтрализации минеральных вод, что улучшило внешний вид зданий;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Ремонт женской сауны в спортивном комплексе;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Реставрация уличных скамеек в кол-ве 67 шт.;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Приобретены две автомашины марки КИА К5;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Ремонт конференц-зала Аль-Фараби 300 </a:t>
            </a:r>
            <a:r>
              <a:rPr lang="ru-RU" sz="1050" b="0" u="none" strike="noStrike" dirty="0" err="1">
                <a:solidFill>
                  <a:schemeClr val="dk1"/>
                </a:solidFill>
                <a:uFillTx/>
                <a:latin typeface="Montserrat"/>
                <a:ea typeface="Calibri"/>
              </a:rPr>
              <a:t>кв.м</a:t>
            </a: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 для расширения возможности по аренде помещений для корпоративных клиентов;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Восстановление асфальто-бетонного покрытия 1100 </a:t>
            </a:r>
            <a:r>
              <a:rPr lang="ru-RU" sz="1050" b="0" u="none" strike="noStrike" dirty="0" err="1">
                <a:solidFill>
                  <a:schemeClr val="dk1"/>
                </a:solidFill>
                <a:uFillTx/>
                <a:latin typeface="Montserrat"/>
                <a:ea typeface="Calibri"/>
              </a:rPr>
              <a:t>кв.м</a:t>
            </a: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;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Приобретено климатическое оборудование-чиллер для спального корпуса В;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algn="just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05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Для создания комфортного микроклимата в помещениях санатория приобретены и установлены вентиляторные доводчики (фанкойлы) в количестве 20 штук</a:t>
            </a:r>
            <a:endParaRPr lang="en-US" sz="105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425" name="Group 7"/>
          <p:cNvGrpSpPr/>
          <p:nvPr/>
        </p:nvGrpSpPr>
        <p:grpSpPr>
          <a:xfrm>
            <a:off x="446760" y="2906280"/>
            <a:ext cx="1814040" cy="1287000"/>
            <a:chOff x="446760" y="2906280"/>
            <a:chExt cx="1814040" cy="1287000"/>
          </a:xfrm>
        </p:grpSpPr>
        <p:pic>
          <p:nvPicPr>
            <p:cNvPr id="426" name="Picture 8"/>
            <p:cNvPicPr/>
            <p:nvPr/>
          </p:nvPicPr>
          <p:blipFill>
            <a:blip r:embed="rId3"/>
            <a:srcRect t="5674" b="5674"/>
            <a:stretch/>
          </p:blipFill>
          <p:spPr>
            <a:xfrm>
              <a:off x="446760" y="2906280"/>
              <a:ext cx="1814040" cy="12870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27" name="Group 11"/>
          <p:cNvGrpSpPr/>
          <p:nvPr/>
        </p:nvGrpSpPr>
        <p:grpSpPr>
          <a:xfrm>
            <a:off x="438840" y="1631160"/>
            <a:ext cx="1821960" cy="1163160"/>
            <a:chOff x="438840" y="1631160"/>
            <a:chExt cx="1821960" cy="1163160"/>
          </a:xfrm>
        </p:grpSpPr>
        <p:pic>
          <p:nvPicPr>
            <p:cNvPr id="428" name="Picture 12"/>
            <p:cNvPicPr/>
            <p:nvPr/>
          </p:nvPicPr>
          <p:blipFill>
            <a:blip r:embed="rId4"/>
            <a:srcRect t="5551" b="5551"/>
            <a:stretch/>
          </p:blipFill>
          <p:spPr>
            <a:xfrm>
              <a:off x="438840" y="1631160"/>
              <a:ext cx="1821960" cy="11631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29" name="Picture 5"/>
          <p:cNvPicPr/>
          <p:nvPr/>
        </p:nvPicPr>
        <p:blipFill>
          <a:blip r:embed="rId5"/>
          <a:srcRect t="24992" b="24992"/>
          <a:stretch/>
        </p:blipFill>
        <p:spPr>
          <a:xfrm>
            <a:off x="2445480" y="1631160"/>
            <a:ext cx="1877040" cy="1163160"/>
          </a:xfrm>
          <a:prstGeom prst="rect">
            <a:avLst/>
          </a:prstGeom>
          <a:ln w="0">
            <a:noFill/>
          </a:ln>
        </p:spPr>
      </p:pic>
      <p:grpSp>
        <p:nvGrpSpPr>
          <p:cNvPr id="430" name="Group 2"/>
          <p:cNvGrpSpPr/>
          <p:nvPr/>
        </p:nvGrpSpPr>
        <p:grpSpPr>
          <a:xfrm>
            <a:off x="2445480" y="2906280"/>
            <a:ext cx="1877040" cy="1287000"/>
            <a:chOff x="2445480" y="2906280"/>
            <a:chExt cx="1877040" cy="1287000"/>
          </a:xfrm>
        </p:grpSpPr>
        <p:pic>
          <p:nvPicPr>
            <p:cNvPr id="431" name="Picture 3"/>
            <p:cNvPicPr/>
            <p:nvPr/>
          </p:nvPicPr>
          <p:blipFill>
            <a:blip r:embed="rId6"/>
            <a:srcRect t="16820" b="16820"/>
            <a:stretch/>
          </p:blipFill>
          <p:spPr>
            <a:xfrm>
              <a:off x="2445480" y="2906280"/>
              <a:ext cx="1877040" cy="12870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32" name="Group 15"/>
          <p:cNvGrpSpPr/>
          <p:nvPr/>
        </p:nvGrpSpPr>
        <p:grpSpPr>
          <a:xfrm>
            <a:off x="447840" y="4319640"/>
            <a:ext cx="1812960" cy="1109160"/>
            <a:chOff x="447840" y="4319640"/>
            <a:chExt cx="1812960" cy="1109160"/>
          </a:xfrm>
        </p:grpSpPr>
        <p:pic>
          <p:nvPicPr>
            <p:cNvPr id="433" name="Picture 16"/>
            <p:cNvPicPr/>
            <p:nvPr/>
          </p:nvPicPr>
          <p:blipFill>
            <a:blip r:embed="rId7"/>
            <a:srcRect t="13120" b="13120"/>
            <a:stretch/>
          </p:blipFill>
          <p:spPr>
            <a:xfrm>
              <a:off x="447840" y="4319640"/>
              <a:ext cx="1812960" cy="11091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34" name="Group 13"/>
          <p:cNvGrpSpPr/>
          <p:nvPr/>
        </p:nvGrpSpPr>
        <p:grpSpPr>
          <a:xfrm>
            <a:off x="2445480" y="4319640"/>
            <a:ext cx="1877040" cy="1109160"/>
            <a:chOff x="2445480" y="4319640"/>
            <a:chExt cx="1877040" cy="1109160"/>
          </a:xfrm>
        </p:grpSpPr>
        <p:pic>
          <p:nvPicPr>
            <p:cNvPr id="435" name="Picture 14"/>
            <p:cNvPicPr/>
            <p:nvPr/>
          </p:nvPicPr>
          <p:blipFill>
            <a:blip r:embed="rId8"/>
            <a:srcRect t="8384" b="8384"/>
            <a:stretch/>
          </p:blipFill>
          <p:spPr>
            <a:xfrm>
              <a:off x="2445480" y="4319640"/>
              <a:ext cx="1877040" cy="11091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36" name="Group 9"/>
          <p:cNvGrpSpPr/>
          <p:nvPr/>
        </p:nvGrpSpPr>
        <p:grpSpPr>
          <a:xfrm>
            <a:off x="2445480" y="5554800"/>
            <a:ext cx="1877040" cy="1020600"/>
            <a:chOff x="2445480" y="5554800"/>
            <a:chExt cx="1877040" cy="1020600"/>
          </a:xfrm>
        </p:grpSpPr>
        <p:pic>
          <p:nvPicPr>
            <p:cNvPr id="437" name="Picture 10"/>
            <p:cNvPicPr/>
            <p:nvPr/>
          </p:nvPicPr>
          <p:blipFill>
            <a:blip r:embed="rId9"/>
            <a:srcRect t="27197" b="27197"/>
            <a:stretch/>
          </p:blipFill>
          <p:spPr>
            <a:xfrm>
              <a:off x="2445480" y="5554800"/>
              <a:ext cx="1877040" cy="10206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38" name="Group 11"/>
          <p:cNvGrpSpPr/>
          <p:nvPr/>
        </p:nvGrpSpPr>
        <p:grpSpPr>
          <a:xfrm>
            <a:off x="438840" y="5554800"/>
            <a:ext cx="1812960" cy="1020600"/>
            <a:chOff x="438840" y="5554800"/>
            <a:chExt cx="1812960" cy="1020600"/>
          </a:xfrm>
        </p:grpSpPr>
        <p:pic>
          <p:nvPicPr>
            <p:cNvPr id="439" name="Picture 12"/>
            <p:cNvPicPr/>
            <p:nvPr/>
          </p:nvPicPr>
          <p:blipFill>
            <a:blip r:embed="rId10"/>
            <a:srcRect t="6771" b="6771"/>
            <a:stretch/>
          </p:blipFill>
          <p:spPr>
            <a:xfrm>
              <a:off x="438840" y="5554800"/>
              <a:ext cx="1812960" cy="10206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40" name="Рисунок 1"/>
          <p:cNvPicPr/>
          <p:nvPr/>
        </p:nvPicPr>
        <p:blipFill>
          <a:blip r:embed="rId11"/>
          <a:stretch/>
        </p:blipFill>
        <p:spPr>
          <a:xfrm>
            <a:off x="10200960" y="355680"/>
            <a:ext cx="1436760" cy="468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Прямоугольник 3"/>
          <p:cNvSpPr/>
          <p:nvPr/>
        </p:nvSpPr>
        <p:spPr>
          <a:xfrm>
            <a:off x="-8640" y="0"/>
            <a:ext cx="12191400" cy="6857280"/>
          </a:xfrm>
          <a:prstGeom prst="rect">
            <a:avLst/>
          </a:prstGeom>
          <a:gradFill rotWithShape="0">
            <a:gsLst>
              <a:gs pos="0">
                <a:srgbClr val="D7D7D7"/>
              </a:gs>
              <a:gs pos="50000">
                <a:srgbClr val="E5E5E5"/>
              </a:gs>
              <a:gs pos="100000">
                <a:srgbClr val="F1F1F1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442" name="TextBox 4"/>
          <p:cNvSpPr/>
          <p:nvPr/>
        </p:nvSpPr>
        <p:spPr>
          <a:xfrm>
            <a:off x="427320" y="403560"/>
            <a:ext cx="10711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70C0"/>
                </a:solidFill>
                <a:uFillTx/>
                <a:latin typeface="Montserrat"/>
                <a:ea typeface="Calibri"/>
              </a:rPr>
              <a:t>ОСНОВНЫЕ ПОКАЗАТЕЛИ ИНЖЕНЕРНО-ХОЗЯЙСТВЕННОЙ ДЕЯТЕЛЬНОСТИ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43" name="Рисунок 8"/>
          <p:cNvPicPr/>
          <p:nvPr/>
        </p:nvPicPr>
        <p:blipFill>
          <a:blip r:embed="rId3"/>
          <a:stretch/>
        </p:blipFill>
        <p:spPr>
          <a:xfrm>
            <a:off x="10209240" y="373320"/>
            <a:ext cx="1120680" cy="320400"/>
          </a:xfrm>
          <a:prstGeom prst="rect">
            <a:avLst/>
          </a:prstGeom>
          <a:ln w="0">
            <a:noFill/>
          </a:ln>
        </p:spPr>
      </p:pic>
      <p:sp>
        <p:nvSpPr>
          <p:cNvPr id="444" name="TextBox 10"/>
          <p:cNvSpPr/>
          <p:nvPr/>
        </p:nvSpPr>
        <p:spPr>
          <a:xfrm>
            <a:off x="358588" y="1075765"/>
            <a:ext cx="6405452" cy="34051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43080" indent="-343080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200" b="1" u="none" strike="noStrike" dirty="0">
                <a:solidFill>
                  <a:schemeClr val="dk1"/>
                </a:solidFill>
                <a:uFillTx/>
                <a:latin typeface="Montserrat"/>
                <a:ea typeface="Times New Roman"/>
              </a:rPr>
              <a:t>Ремонт номерного фонда в 2024 году   </a:t>
            </a:r>
            <a:r>
              <a:rPr lang="ru-RU" sz="1200" b="0" u="none" strike="noStrike" dirty="0">
                <a:solidFill>
                  <a:schemeClr val="dk1"/>
                </a:solidFill>
                <a:uFillTx/>
                <a:latin typeface="Montserrat"/>
                <a:ea typeface="Times New Roman"/>
              </a:rPr>
              <a:t>Для улучшения сервиса отдыхающих был выполнен капитальный ремонт двухкомнатного номера категории «Люкс», трехкомнатного номера категории «Люкс» и парикмахерской санатория. Номера оборудованы под прием гостей с ограниченными возможностями.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200" b="1" u="none" strike="noStrike" dirty="0">
                <a:solidFill>
                  <a:schemeClr val="dk1"/>
                </a:solidFill>
                <a:uFillTx/>
                <a:latin typeface="Montserrat"/>
                <a:ea typeface="Times New Roman"/>
              </a:rPr>
              <a:t>Восстановление системы резервного горячего водоснабжения   </a:t>
            </a:r>
            <a:r>
              <a:rPr lang="ru-RU" sz="1200" b="0" u="none" strike="noStrike" dirty="0">
                <a:solidFill>
                  <a:schemeClr val="dk1"/>
                </a:solidFill>
                <a:uFillTx/>
                <a:latin typeface="Montserrat"/>
                <a:ea typeface="Times New Roman"/>
              </a:rPr>
              <a:t>Для обеспечения непрерывного обслуживания отдыхающих была восстановлена система резервного подогрева горячей воды для проведения процедур и снабжения жилых номеров. 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Symbol" charset="2"/>
              <a:buChar char=""/>
              <a:tabLst>
                <a:tab pos="457200" algn="l"/>
              </a:tabLst>
            </a:pPr>
            <a:r>
              <a:rPr lang="ru-RU" sz="1200" b="1" u="none" strike="noStrike" dirty="0">
                <a:solidFill>
                  <a:schemeClr val="dk1"/>
                </a:solidFill>
                <a:uFillTx/>
                <a:latin typeface="Montserrat"/>
                <a:ea typeface="Times New Roman"/>
              </a:rPr>
              <a:t>Замена и ремонт изношенных инженерных систем                                                   </a:t>
            </a:r>
            <a:r>
              <a:rPr lang="ru-RU" sz="1200" b="0" u="none" strike="noStrike" dirty="0">
                <a:solidFill>
                  <a:schemeClr val="dk1"/>
                </a:solidFill>
                <a:uFillTx/>
                <a:latin typeface="Montserrat"/>
                <a:ea typeface="Times New Roman"/>
              </a:rPr>
              <a:t>Произведена замена изношенных инженерных систем: три насоса, в том числе основной насос подачи питьевой воды; более 30 метров изношенного водопровода горячего водоснабжения, затворы, задвижки. Выполнен ремонт вентиляции бассейна с рекуперацией.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45" name="Picture 2" descr="C:\рабочая папка\документы по инженерке старые\Общество с ограниченной ответственностью  АСТАНА\КАПИТАЛЬНЫЕ РЕМОНТЫ\2020-2023 гг\Номера Мейтаров\ИП Мейтаров 4.jpg"/>
          <p:cNvPicPr/>
          <p:nvPr/>
        </p:nvPicPr>
        <p:blipFill>
          <a:blip r:embed="rId4"/>
          <a:stretch/>
        </p:blipFill>
        <p:spPr>
          <a:xfrm>
            <a:off x="6867000" y="1176120"/>
            <a:ext cx="4445280" cy="263592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2"/>
          <p:cNvPicPr/>
          <p:nvPr/>
        </p:nvPicPr>
        <p:blipFill>
          <a:blip r:embed="rId5"/>
          <a:stretch/>
        </p:blipFill>
        <p:spPr>
          <a:xfrm>
            <a:off x="6867000" y="3937680"/>
            <a:ext cx="4445280" cy="2635200"/>
          </a:xfrm>
          <a:prstGeom prst="rect">
            <a:avLst/>
          </a:prstGeom>
          <a:ln w="0">
            <a:noFill/>
          </a:ln>
        </p:spPr>
      </p:pic>
      <p:pic>
        <p:nvPicPr>
          <p:cNvPr id="447" name="Picture 3" descr="C:\Users\User\Documents\Изображение WhatsApp 2025-01-15 в 17.05.42_3e1d5b3e.jpg"/>
          <p:cNvPicPr/>
          <p:nvPr/>
        </p:nvPicPr>
        <p:blipFill>
          <a:blip r:embed="rId6"/>
          <a:stretch/>
        </p:blipFill>
        <p:spPr>
          <a:xfrm>
            <a:off x="784800" y="4517640"/>
            <a:ext cx="2740320" cy="2041560"/>
          </a:xfrm>
          <a:prstGeom prst="rect">
            <a:avLst/>
          </a:prstGeom>
          <a:ln w="0">
            <a:noFill/>
          </a:ln>
        </p:spPr>
      </p:pic>
      <p:pic>
        <p:nvPicPr>
          <p:cNvPr id="448" name="Picture 4" descr="C:\Users\User\Documents\Изображение WhatsApp 2025-01-15 в 17.05.43_04ea1d91.jpg"/>
          <p:cNvPicPr/>
          <p:nvPr/>
        </p:nvPicPr>
        <p:blipFill>
          <a:blip r:embed="rId7"/>
          <a:stretch/>
        </p:blipFill>
        <p:spPr>
          <a:xfrm>
            <a:off x="3794760" y="4517640"/>
            <a:ext cx="2740320" cy="2055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Прямоугольник 3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gradFill rotWithShape="0">
            <a:gsLst>
              <a:gs pos="0">
                <a:srgbClr val="D7D7D7"/>
              </a:gs>
              <a:gs pos="50000">
                <a:srgbClr val="E5E5E5"/>
              </a:gs>
              <a:gs pos="100000">
                <a:srgbClr val="F1F1F1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471" name="TextBox 4"/>
          <p:cNvSpPr/>
          <p:nvPr/>
        </p:nvSpPr>
        <p:spPr>
          <a:xfrm>
            <a:off x="427320" y="403560"/>
            <a:ext cx="55821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70C0"/>
                </a:solidFill>
                <a:uFillTx/>
                <a:latin typeface="Montserrat"/>
                <a:ea typeface="Calibri"/>
              </a:rPr>
              <a:t>ЦИФРОВИЗАЦИЯ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72" name="Рисунок 1"/>
          <p:cNvPicPr/>
          <p:nvPr/>
        </p:nvPicPr>
        <p:blipFill>
          <a:blip r:embed="rId2"/>
          <a:stretch/>
        </p:blipFill>
        <p:spPr>
          <a:xfrm>
            <a:off x="6545160" y="1300320"/>
            <a:ext cx="1000440" cy="179280"/>
          </a:xfrm>
          <a:prstGeom prst="rect">
            <a:avLst/>
          </a:prstGeom>
          <a:ln w="0">
            <a:noFill/>
          </a:ln>
        </p:spPr>
      </p:pic>
      <p:pic>
        <p:nvPicPr>
          <p:cNvPr id="473" name="Рисунок 2"/>
          <p:cNvPicPr/>
          <p:nvPr/>
        </p:nvPicPr>
        <p:blipFill>
          <a:blip r:embed="rId3"/>
          <a:stretch/>
        </p:blipFill>
        <p:spPr>
          <a:xfrm>
            <a:off x="6517800" y="855720"/>
            <a:ext cx="1020600" cy="385920"/>
          </a:xfrm>
          <a:prstGeom prst="rect">
            <a:avLst/>
          </a:prstGeom>
          <a:ln w="0">
            <a:noFill/>
          </a:ln>
        </p:spPr>
      </p:pic>
      <p:pic>
        <p:nvPicPr>
          <p:cNvPr id="474" name="Рисунок 5"/>
          <p:cNvPicPr/>
          <p:nvPr/>
        </p:nvPicPr>
        <p:blipFill>
          <a:blip r:embed="rId4"/>
          <a:stretch/>
        </p:blipFill>
        <p:spPr>
          <a:xfrm>
            <a:off x="6936840" y="1683720"/>
            <a:ext cx="588240" cy="588240"/>
          </a:xfrm>
          <a:prstGeom prst="rect">
            <a:avLst/>
          </a:prstGeom>
          <a:ln w="0">
            <a:noFill/>
          </a:ln>
        </p:spPr>
      </p:pic>
      <p:pic>
        <p:nvPicPr>
          <p:cNvPr id="475" name="Рисунок 6"/>
          <p:cNvPicPr/>
          <p:nvPr/>
        </p:nvPicPr>
        <p:blipFill>
          <a:blip r:embed="rId5"/>
          <a:stretch/>
        </p:blipFill>
        <p:spPr>
          <a:xfrm>
            <a:off x="6936840" y="2382120"/>
            <a:ext cx="628200" cy="626400"/>
          </a:xfrm>
          <a:prstGeom prst="rect">
            <a:avLst/>
          </a:prstGeom>
          <a:ln w="0">
            <a:noFill/>
          </a:ln>
        </p:spPr>
      </p:pic>
      <p:sp>
        <p:nvSpPr>
          <p:cNvPr id="476" name="Объект 1"/>
          <p:cNvSpPr/>
          <p:nvPr/>
        </p:nvSpPr>
        <p:spPr>
          <a:xfrm>
            <a:off x="7696800" y="1058040"/>
            <a:ext cx="4119840" cy="326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7000"/>
              </a:lnSpc>
              <a:spcBef>
                <a:spcPts val="1001"/>
              </a:spcBef>
              <a:spcAft>
                <a:spcPts val="799"/>
              </a:spcAft>
              <a:tabLst>
                <a:tab pos="0" algn="l"/>
              </a:tabLst>
            </a:pPr>
            <a:r>
              <a:rPr lang="ru-RU" sz="1200" b="0" u="none" strike="noStrike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Montserrat"/>
                <a:ea typeface="Aptos"/>
              </a:rPr>
              <a:t>Внедрены </a:t>
            </a:r>
            <a:r>
              <a:rPr lang="en-US" sz="1200" b="1" u="none" strike="noStrike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Montserrat"/>
                <a:ea typeface="Aptos"/>
              </a:rPr>
              <a:t>CRM </a:t>
            </a:r>
            <a:r>
              <a:rPr lang="ru-RU" sz="1200" b="1" u="none" strike="noStrike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Montserrat"/>
                <a:ea typeface="Aptos"/>
              </a:rPr>
              <a:t>системы </a:t>
            </a:r>
            <a:r>
              <a:rPr lang="en-US" sz="1200" b="0" u="none" strike="noStrike" dirty="0" err="1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Montserrat"/>
                <a:ea typeface="Aptos"/>
              </a:rPr>
              <a:t>PlanFix</a:t>
            </a:r>
            <a:r>
              <a:rPr lang="ru-RU" sz="1200" b="0" u="none" strike="noStrike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Montserrat"/>
                <a:ea typeface="Aptos"/>
              </a:rPr>
              <a:t>, </a:t>
            </a:r>
            <a:r>
              <a:rPr lang="en-US" sz="1200" b="0" u="none" strike="noStrike" dirty="0" err="1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Montserrat"/>
                <a:ea typeface="Aptos"/>
              </a:rPr>
              <a:t>Bitrix</a:t>
            </a:r>
            <a:r>
              <a:rPr lang="ru-RU" sz="1200" b="0" u="none" strike="noStrike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Montserrat"/>
                <a:ea typeface="Aptos"/>
              </a:rPr>
              <a:t>24 для отдела бронирования.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7000"/>
              </a:lnSpc>
              <a:spcBef>
                <a:spcPts val="1001"/>
              </a:spcBef>
              <a:spcAft>
                <a:spcPts val="799"/>
              </a:spcAft>
              <a:tabLst>
                <a:tab pos="0" algn="l"/>
              </a:tabLst>
            </a:pPr>
            <a:r>
              <a:rPr lang="ru-RU" sz="1200" b="0" u="none" strike="noStrike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Montserrat"/>
                <a:ea typeface="Aptos"/>
              </a:rPr>
              <a:t>Внедрена в промышленную эксплуатацию Единая Медицинская Информационная Система (ЕМИС) для медицинского блока.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7000"/>
              </a:lnSpc>
              <a:spcBef>
                <a:spcPts val="1001"/>
              </a:spcBef>
              <a:spcAft>
                <a:spcPts val="799"/>
              </a:spcAft>
              <a:tabLst>
                <a:tab pos="0" algn="l"/>
              </a:tabLst>
            </a:pPr>
            <a:r>
              <a:rPr lang="ru-RU" sz="1200" b="0" u="none" strike="noStrike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Montserrat"/>
                <a:ea typeface="Aptos"/>
              </a:rPr>
              <a:t>Внедрена система диспетчеризации </a:t>
            </a:r>
            <a:r>
              <a:rPr lang="en-US" sz="1200" b="0" u="none" strike="noStrike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Montserrat"/>
                <a:ea typeface="Aptos"/>
              </a:rPr>
              <a:t>ASPANS </a:t>
            </a:r>
            <a:r>
              <a:rPr lang="ru-RU" sz="1200" b="0" u="none" strike="noStrike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Montserrat"/>
                <a:ea typeface="Aptos"/>
              </a:rPr>
              <a:t>для Инженерно-хозяйственной службы.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200" b="0" u="none" strike="noStrike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Montserrat"/>
                <a:ea typeface="Aptos"/>
              </a:rPr>
              <a:t>Внедрена система межведомственного электронного документооборота (СМЭД) </a:t>
            </a:r>
            <a:r>
              <a:rPr lang="ru-RU" sz="1200" b="0" u="none" strike="noStrike" dirty="0" err="1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Montserrat"/>
                <a:ea typeface="Aptos"/>
              </a:rPr>
              <a:t>Documentolog</a:t>
            </a:r>
            <a:r>
              <a:rPr lang="ru-RU" sz="1200" b="0" u="none" strike="noStrike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Montserrat"/>
                <a:ea typeface="Aptos"/>
              </a:rPr>
              <a:t> Platform 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77" name="Рисунок 8"/>
          <p:cNvPicPr/>
          <p:nvPr/>
        </p:nvPicPr>
        <p:blipFill>
          <a:blip r:embed="rId6"/>
          <a:stretch/>
        </p:blipFill>
        <p:spPr>
          <a:xfrm>
            <a:off x="7074720" y="3091680"/>
            <a:ext cx="541800" cy="715680"/>
          </a:xfrm>
          <a:prstGeom prst="rect">
            <a:avLst/>
          </a:prstGeom>
          <a:ln w="0">
            <a:noFill/>
          </a:ln>
        </p:spPr>
      </p:pic>
      <p:sp>
        <p:nvSpPr>
          <p:cNvPr id="478" name="TextBox 10"/>
          <p:cNvSpPr/>
          <p:nvPr/>
        </p:nvSpPr>
        <p:spPr>
          <a:xfrm>
            <a:off x="374400" y="982080"/>
            <a:ext cx="5582160" cy="560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Calibri Light"/>
              <a:buAutoNum type="arabicPeriod"/>
              <a:tabLst>
                <a:tab pos="457200" algn="l"/>
              </a:tabLst>
            </a:pPr>
            <a:r>
              <a:rPr lang="ru-RU" sz="1200" b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Приобретение и настройка </a:t>
            </a:r>
            <a:r>
              <a:rPr lang="ru-RU" sz="1200" b="1" u="none" strike="noStrike" dirty="0" err="1">
                <a:solidFill>
                  <a:schemeClr val="dk1"/>
                </a:solidFill>
                <a:uFillTx/>
                <a:latin typeface="Montserrat"/>
                <a:ea typeface="Calibri"/>
              </a:rPr>
              <a:t>Certex</a:t>
            </a:r>
            <a:r>
              <a:rPr lang="ru-RU" sz="1200" b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 VPN:</a:t>
            </a:r>
            <a:r>
              <a:rPr lang="ru-RU" sz="120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 Обеспечен безопасный доступ к системе через зашифрованный канал передачи данных.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Calibri Light"/>
              <a:buAutoNum type="arabicPeriod"/>
              <a:tabLst>
                <a:tab pos="457200" algn="l"/>
              </a:tabLst>
            </a:pPr>
            <a:r>
              <a:rPr lang="ru-RU" sz="1200" b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Настройка компьютеров медицинского блока:</a:t>
            </a:r>
            <a:r>
              <a:rPr lang="ru-RU" sz="120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 Все рабочие станции подготовлены для использования АПК </a:t>
            </a:r>
            <a:r>
              <a:rPr lang="ru-RU" sz="1200" b="0" u="none" strike="noStrike" dirty="0" err="1">
                <a:solidFill>
                  <a:schemeClr val="dk1"/>
                </a:solidFill>
                <a:uFillTx/>
                <a:latin typeface="Montserrat"/>
                <a:ea typeface="Calibri"/>
              </a:rPr>
              <a:t>Certex</a:t>
            </a:r>
            <a:r>
              <a:rPr lang="ru-RU" sz="120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 VPN и ИС ЕМИС.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Calibri Light"/>
              <a:buAutoNum type="arabicPeriod"/>
              <a:tabLst>
                <a:tab pos="457200" algn="l"/>
              </a:tabLst>
            </a:pPr>
            <a:r>
              <a:rPr lang="ru-RU" sz="1200" b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Заполнение справочников в системе:</a:t>
            </a:r>
            <a:r>
              <a:rPr lang="ru-RU" sz="120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 Все необходимые данные были внесены в ИС для корректной работы системы.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Calibri Light"/>
              <a:buAutoNum type="arabicPeriod"/>
              <a:tabLst>
                <a:tab pos="457200" algn="l"/>
              </a:tabLst>
            </a:pPr>
            <a:r>
              <a:rPr lang="ru-RU" sz="1200" b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Выдача юридических электронных цифровых подписей:</a:t>
            </a:r>
            <a:r>
              <a:rPr lang="ru-RU" sz="120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 Сотрудники медицинского блока получили подписи, гарантирующие подлинность электронных документов.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Calibri Light"/>
              <a:buAutoNum type="arabicPeriod"/>
              <a:tabLst>
                <a:tab pos="457200" algn="l"/>
              </a:tabLst>
            </a:pPr>
            <a:r>
              <a:rPr lang="ru-RU" sz="1200" b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Обучение IT отдела и медицинского персонала:</a:t>
            </a:r>
            <a:r>
              <a:rPr lang="ru-RU" sz="120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 Проведено обучение для IT специалистов и медицинского персонала по эффективному использованию системы.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Calibri Light"/>
              <a:buAutoNum type="arabicPeriod"/>
              <a:tabLst>
                <a:tab pos="457200" algn="l"/>
              </a:tabLst>
            </a:pPr>
            <a:r>
              <a:rPr lang="ru-RU" sz="1200" b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Выдача учетных записей:</a:t>
            </a:r>
            <a:r>
              <a:rPr lang="ru-RU" sz="120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 Сотрудники получили доступ к системе после завершения процесса выдачи учетных записей.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Calibri Light"/>
              <a:buAutoNum type="arabicPeriod"/>
              <a:tabLst>
                <a:tab pos="457200" algn="l"/>
              </a:tabLst>
            </a:pPr>
            <a:r>
              <a:rPr lang="ru-RU" sz="1200" b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Запуск системы:</a:t>
            </a:r>
            <a:r>
              <a:rPr lang="ru-RU" sz="120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 Система была запущена 22 апреля, с полноценной эксплуатацией с 16 мая.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defTabSz="914400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Calibri Light"/>
              <a:buAutoNum type="arabicPeriod"/>
              <a:tabLst>
                <a:tab pos="457200" algn="l"/>
              </a:tabLst>
            </a:pPr>
            <a:r>
              <a:rPr lang="ru-RU" sz="1200" b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Сопровождение системы:</a:t>
            </a:r>
            <a:r>
              <a:rPr lang="ru-RU" sz="1200" b="0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 Первая линия поддержки осуществляется IT-отделом санатория, вторая и третья линии – ИТЦ УДП РК.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9" name="TextBox 12"/>
          <p:cNvSpPr/>
          <p:nvPr/>
        </p:nvSpPr>
        <p:spPr>
          <a:xfrm>
            <a:off x="6203880" y="4261680"/>
            <a:ext cx="5820480" cy="219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15000"/>
              </a:lnSpc>
              <a:spcAft>
                <a:spcPts val="1001"/>
              </a:spcAft>
            </a:pPr>
            <a:r>
              <a:rPr lang="ru-RU" sz="1200" b="0" i="1" u="none" strike="noStrike" dirty="0">
                <a:solidFill>
                  <a:srgbClr val="000000"/>
                </a:solidFill>
                <a:uFillTx/>
                <a:latin typeface="Montserrat"/>
                <a:ea typeface="Calibri"/>
              </a:rPr>
              <a:t>Реализованы интеграции: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15000"/>
              </a:lnSpc>
              <a:spcAft>
                <a:spcPts val="1001"/>
              </a:spcAft>
            </a:pPr>
            <a:r>
              <a:rPr lang="ru-RU" sz="1200" b="0" i="1" u="none" strike="noStrike" dirty="0">
                <a:solidFill>
                  <a:srgbClr val="000000"/>
                </a:solidFill>
                <a:uFillTx/>
                <a:latin typeface="Montserrat"/>
                <a:ea typeface="Calibri"/>
              </a:rPr>
              <a:t>ЕМИС с ЕКС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15000"/>
              </a:lnSpc>
              <a:spcAft>
                <a:spcPts val="1001"/>
              </a:spcAft>
            </a:pPr>
            <a:r>
              <a:rPr lang="ru-RU" sz="1200" b="0" i="1" u="none" strike="noStrike" dirty="0">
                <a:solidFill>
                  <a:srgbClr val="000000"/>
                </a:solidFill>
                <a:uFillTx/>
                <a:latin typeface="Montserrat"/>
                <a:ea typeface="Calibri"/>
              </a:rPr>
              <a:t>ЕБД с САК и booking.com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15000"/>
              </a:lnSpc>
              <a:spcAft>
                <a:spcPts val="1001"/>
              </a:spcAft>
            </a:pPr>
            <a:r>
              <a:rPr lang="ru-RU" sz="1200" b="0" i="1" u="none" strike="noStrike" dirty="0">
                <a:solidFill>
                  <a:srgbClr val="000000"/>
                </a:solidFill>
                <a:uFillTx/>
                <a:latin typeface="Montserrat"/>
                <a:ea typeface="Calibri"/>
              </a:rPr>
              <a:t>ЕКС с enbek.kz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15000"/>
              </a:lnSpc>
              <a:spcAft>
                <a:spcPts val="1001"/>
              </a:spcAft>
            </a:pPr>
            <a:r>
              <a:rPr lang="ru-RU" sz="1200" b="0" i="1" u="none" strike="noStrike" dirty="0">
                <a:solidFill>
                  <a:srgbClr val="000000"/>
                </a:solidFill>
                <a:uFillTx/>
                <a:latin typeface="Montserrat"/>
                <a:ea typeface="Calibri"/>
              </a:rPr>
              <a:t>CRM </a:t>
            </a:r>
            <a:r>
              <a:rPr lang="ru-RU" sz="1200" b="0" i="1" u="none" strike="noStrike" dirty="0" err="1">
                <a:solidFill>
                  <a:srgbClr val="000000"/>
                </a:solidFill>
                <a:uFillTx/>
                <a:latin typeface="Montserrat"/>
                <a:ea typeface="Calibri"/>
              </a:rPr>
              <a:t>Битрикс</a:t>
            </a:r>
            <a:r>
              <a:rPr lang="ru-RU" sz="1200" b="0" i="1" u="none" strike="noStrike" dirty="0">
                <a:solidFill>
                  <a:srgbClr val="000000"/>
                </a:solidFill>
                <a:uFillTx/>
                <a:latin typeface="Montserrat"/>
                <a:ea typeface="Calibri"/>
              </a:rPr>
              <a:t> 24 </a:t>
            </a:r>
            <a:r>
              <a:rPr lang="ru-RU" sz="1200" b="0" i="1" u="none" strike="noStrike" dirty="0" err="1">
                <a:solidFill>
                  <a:srgbClr val="000000"/>
                </a:solidFill>
                <a:uFillTx/>
                <a:latin typeface="Montserrat"/>
                <a:ea typeface="Calibri"/>
              </a:rPr>
              <a:t>cWhatsApp</a:t>
            </a:r>
            <a:r>
              <a:rPr lang="ru-RU" sz="1200" b="0" i="1" u="none" strike="noStrike" dirty="0">
                <a:solidFill>
                  <a:srgbClr val="000000"/>
                </a:solidFill>
                <a:uFillTx/>
                <a:latin typeface="Montserrat"/>
                <a:ea typeface="Calibri"/>
              </a:rPr>
              <a:t> и сайтом санатория.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15000"/>
              </a:lnSpc>
              <a:spcAft>
                <a:spcPts val="1001"/>
              </a:spcAft>
            </a:pPr>
            <a:r>
              <a:rPr lang="ru-RU" sz="1200" b="0" i="1" u="none" strike="noStrike" dirty="0">
                <a:solidFill>
                  <a:srgbClr val="000000"/>
                </a:solidFill>
                <a:uFillTx/>
                <a:latin typeface="Montserrat"/>
                <a:ea typeface="Calibri"/>
              </a:rPr>
              <a:t>В рамках развития ЕМИС производится интеграция с 1С ЕБД и </a:t>
            </a:r>
            <a:r>
              <a:rPr lang="en-US" sz="1200" b="0" i="1" u="none" strike="noStrike" dirty="0">
                <a:solidFill>
                  <a:srgbClr val="000000"/>
                </a:solidFill>
                <a:uFillTx/>
                <a:latin typeface="Montserrat"/>
                <a:ea typeface="Calibri"/>
              </a:rPr>
              <a:t>CRM </a:t>
            </a:r>
            <a:r>
              <a:rPr lang="en-US" sz="1200" b="0" i="1" u="none" strike="noStrike" dirty="0" err="1">
                <a:solidFill>
                  <a:srgbClr val="000000"/>
                </a:solidFill>
                <a:uFillTx/>
                <a:latin typeface="Montserrat"/>
                <a:ea typeface="Calibri"/>
              </a:rPr>
              <a:t>Bitrix</a:t>
            </a:r>
            <a:r>
              <a:rPr lang="ru-RU" sz="1200" b="0" i="1" u="none" strike="noStrike" dirty="0">
                <a:solidFill>
                  <a:srgbClr val="000000"/>
                </a:solidFill>
                <a:uFillTx/>
                <a:latin typeface="Montserrat"/>
                <a:ea typeface="Calibri"/>
              </a:rPr>
              <a:t>, подготовлены </a:t>
            </a:r>
            <a:r>
              <a:rPr lang="en-US" sz="1200" b="0" i="1" u="none" strike="noStrike" dirty="0">
                <a:solidFill>
                  <a:srgbClr val="000000"/>
                </a:solidFill>
                <a:uFillTx/>
                <a:latin typeface="Montserrat"/>
                <a:ea typeface="Calibri"/>
              </a:rPr>
              <a:t>API</a:t>
            </a:r>
            <a:r>
              <a:rPr lang="ru-RU" sz="1200" b="0" i="1" u="none" strike="noStrike" dirty="0">
                <a:solidFill>
                  <a:srgbClr val="000000"/>
                </a:solidFill>
                <a:uFillTx/>
                <a:latin typeface="Montserrat"/>
                <a:ea typeface="Calibri"/>
              </a:rPr>
              <a:t> передачи данных между системами.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0" name="TextBox 13"/>
          <p:cNvSpPr/>
          <p:nvPr/>
        </p:nvSpPr>
        <p:spPr>
          <a:xfrm>
            <a:off x="6234480" y="3984840"/>
            <a:ext cx="54252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600" b="1" u="none" strike="noStrike">
                <a:solidFill>
                  <a:schemeClr val="accent6">
                    <a:lumMod val="75000"/>
                  </a:schemeClr>
                </a:solidFill>
                <a:uFillTx/>
                <a:latin typeface="Montserrat"/>
                <a:ea typeface="Calibri"/>
              </a:rPr>
              <a:t>ИНТЕГРАЦИЯ ИНФОРМАЦИОННЫХ СИСТЕМ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Прямоугольник 3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gradFill rotWithShape="0">
            <a:gsLst>
              <a:gs pos="0">
                <a:srgbClr val="D7D7D7"/>
              </a:gs>
              <a:gs pos="50000">
                <a:srgbClr val="E5E5E5"/>
              </a:gs>
              <a:gs pos="100000">
                <a:srgbClr val="F1F1F1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482" name="TextBox 4"/>
          <p:cNvSpPr/>
          <p:nvPr/>
        </p:nvSpPr>
        <p:spPr>
          <a:xfrm>
            <a:off x="427320" y="403560"/>
            <a:ext cx="55821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70C0"/>
                </a:solidFill>
                <a:uFillTx/>
                <a:latin typeface="Montserrat"/>
                <a:ea typeface="Calibri"/>
              </a:rPr>
              <a:t>АУДИТОРСКИЕ МЕРОПРИЯТИЯ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3" name="TextBox 11"/>
          <p:cNvSpPr/>
          <p:nvPr/>
        </p:nvSpPr>
        <p:spPr>
          <a:xfrm>
            <a:off x="427320" y="842400"/>
            <a:ext cx="1125396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200" b="0" i="1" u="none" strike="noStrike">
                <a:solidFill>
                  <a:srgbClr val="1A1A1A"/>
                </a:solidFill>
                <a:uFillTx/>
                <a:latin typeface="Montserrat"/>
                <a:ea typeface="NSimSun"/>
              </a:rPr>
              <a:t>В 2024 году запланировано провести 13 аудиторских мероприятий, из которых проведено 9. В июне 2024 года решением Совета директоров Общества перенесены 3 аудиторских мероприятия на 2025 год (ООО «Астана»), 1 аудиторское мероприятие в связи с сокращением сроков проведения, поскольку аудитор был направлен в рабочую поездку по поручению МЦ.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200" b="0" i="1" u="none" strike="noStrike">
                <a:solidFill>
                  <a:srgbClr val="1A1A1A"/>
                </a:solidFill>
                <a:uFillTx/>
                <a:latin typeface="Montserrat"/>
                <a:ea typeface="NSimSun"/>
              </a:rPr>
              <a:t>По результатам аудиторских мероприятий выявлено нарушений – 78 ед. на общую сумму 53,7 млн.тенге, из которых устранено 2,1 млн.тенге, не устраняется 29,7 млн.тенге.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200" b="0" i="1" u="none" strike="noStrike">
                <a:solidFill>
                  <a:srgbClr val="1A1A1A"/>
                </a:solidFill>
                <a:uFillTx/>
                <a:latin typeface="Montserrat"/>
                <a:ea typeface="NSimSun"/>
              </a:rPr>
              <a:t>Также, в июне 2024 года аудитором была проведена проверка требований Пожарной безопасности в Санатории АО «ЛОК «Окжетпес».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4" name="TextBox 14"/>
          <p:cNvSpPr/>
          <p:nvPr/>
        </p:nvSpPr>
        <p:spPr>
          <a:xfrm>
            <a:off x="427320" y="2413080"/>
            <a:ext cx="55821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70C0"/>
                </a:solidFill>
                <a:uFillTx/>
                <a:latin typeface="Montserrat"/>
                <a:ea typeface="Calibri"/>
              </a:rPr>
              <a:t>ПРОБЛЕМНЫЕ ВОПРОСЫ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485" name="Таблица 15"/>
          <p:cNvGraphicFramePr/>
          <p:nvPr>
            <p:extLst>
              <p:ext uri="{D42A27DB-BD31-4B8C-83A1-F6EECF244321}">
                <p14:modId xmlns:p14="http://schemas.microsoft.com/office/powerpoint/2010/main" val="704766921"/>
              </p:ext>
            </p:extLst>
          </p:nvPr>
        </p:nvGraphicFramePr>
        <p:xfrm>
          <a:off x="541440" y="2880360"/>
          <a:ext cx="11139840" cy="3671640"/>
        </p:xfrm>
        <a:graphic>
          <a:graphicData uri="http://schemas.openxmlformats.org/drawingml/2006/table">
            <a:tbl>
              <a:tblPr/>
              <a:tblGrid>
                <a:gridCol w="283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8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640">
                <a:tc>
                  <a:txBody>
                    <a:bodyPr/>
                    <a:lstStyle/>
                    <a:p>
                      <a:pPr defTabSz="914400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2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Проблема</a:t>
                      </a:r>
                      <a:endParaRPr lang="en-US" sz="1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82800" marR="828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2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Отчет о проделанной работе</a:t>
                      </a:r>
                      <a:endParaRPr lang="en-US" sz="1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82800" marR="828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7000">
                <a:tc>
                  <a:txBody>
                    <a:bodyPr/>
                    <a:lstStyle/>
                    <a:p>
                      <a:pPr defTabSz="914400">
                        <a:lnSpc>
                          <a:spcPct val="115000"/>
                        </a:lnSpc>
                        <a:spcAft>
                          <a:spcPts val="1001"/>
                        </a:spcAft>
                      </a:pPr>
                      <a:r>
                        <a:rPr lang="ru-RU" sz="12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Расселение 32-квартирного дома и жильцов  4 кв. деревянного дома  произвести работы по сносу</a:t>
                      </a:r>
                      <a:endParaRPr lang="en-US" sz="12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82800" marR="828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 </a:t>
                      </a:r>
                      <a:r>
                        <a:rPr lang="ru-KZ" sz="120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По 4-х квартирному жилому дому: дом полностью высвобожден в феврале 2024 года в связи с аварийным состоянием. 2 жильцам по договорам дарения от ГФ «Астана - 20» приобретены квартиры в пос. Зеленый Бор.</a:t>
                      </a:r>
                    </a:p>
                    <a:p>
                      <a:r>
                        <a:rPr lang="ru-KZ" sz="120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 ПО 32-х квартирному дому: 16 квартир освобождены жильцами в результате проведения досудебной индивидуальной работы с 27 жильцами.   16 жильцам выплачены сумму компенсаций в размере 234 760 871 тенге (средняя сумма 14 672 554 тенге по 308 895 тенге за кв.м.) на основании медиативных соглашений, утвержденных судом.</a:t>
                      </a:r>
                    </a:p>
                    <a:p>
                      <a:r>
                        <a:rPr lang="ru-KZ" sz="120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В отношении 11 жильцов инициированы иски в суд, вынесены 10 решений о выселении с предоставлением компенсаций, 1 иск прекращен, но в апелляционном порядке обжалован и отменен, направлен на пересмотр в суд первой инстанции.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 9 ж</a:t>
                      </a:r>
                      <a:r>
                        <a:rPr lang="ru-KZ" sz="1200" kern="1200" dirty="0" err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ильцами</a:t>
                      </a:r>
                      <a:r>
                        <a:rPr lang="ru-KZ" sz="120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 поданы апелляционные жалобы,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 по итогу все 9 решений </a:t>
                      </a:r>
                      <a:r>
                        <a:rPr lang="ru-KZ" sz="120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оставлено в силе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. </a:t>
                      </a:r>
                      <a:r>
                        <a:rPr lang="ru-KZ" sz="120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  Выселение 11 жильцов планируется в марте - апреле 2025 года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 (с учетом отопительного сезона)</a:t>
                      </a:r>
                      <a:r>
                        <a:rPr lang="ru-KZ" sz="1200" kern="12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, с предоставлением сумм компенсаций.</a:t>
                      </a:r>
                      <a:endParaRPr lang="en-US" sz="1200" b="0" u="none" strike="noStrike" dirty="0">
                        <a:solidFill>
                          <a:srgbClr val="000000"/>
                        </a:solidFill>
                        <a:uFillTx/>
                        <a:latin typeface="Montserrat" panose="00000500000000000000" pitchFamily="2" charset="-52"/>
                      </a:endParaRPr>
                    </a:p>
                  </a:txBody>
                  <a:tcPr marL="82800" marR="828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18"/>
          <p:cNvSpPr/>
          <p:nvPr/>
        </p:nvSpPr>
        <p:spPr>
          <a:xfrm>
            <a:off x="427320" y="403560"/>
            <a:ext cx="7192680" cy="39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ПЕРСПЕКТИВЫ РАЗВИТИЯ НА 2025 год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18"/>
          <p:cNvSpPr/>
          <p:nvPr/>
        </p:nvSpPr>
        <p:spPr>
          <a:xfrm>
            <a:off x="427320" y="1021820"/>
            <a:ext cx="5061000" cy="108263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Реализация  проектов по реинжинирингу (комплекс «</a:t>
            </a:r>
            <a:r>
              <a:rPr kumimoji="0" lang="ru-RU" sz="11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Акбура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»,«</a:t>
            </a:r>
            <a:r>
              <a:rPr kumimoji="0" lang="ru-RU" sz="11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Рахмановске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ключи», детский корпус ООО «Астана», </a:t>
            </a:r>
            <a:r>
              <a:rPr kumimoji="0" lang="ru-RU" sz="11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реконстркуция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санатория «</a:t>
            </a:r>
            <a:r>
              <a:rPr kumimoji="0" lang="ru-RU" sz="11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Окжетпес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», строительство санатория на 180 мест в Кыргызстан», </a:t>
            </a:r>
            <a:r>
              <a:rPr kumimoji="0" lang="ru-RU" sz="11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Термо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-Спа сан. Алматы)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18"/>
          <p:cNvSpPr/>
          <p:nvPr/>
        </p:nvSpPr>
        <p:spPr>
          <a:xfrm>
            <a:off x="498445" y="2330222"/>
            <a:ext cx="5061000" cy="82478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Закупка медицинского оборудования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не менее 19 ед. 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18"/>
          <p:cNvSpPr/>
          <p:nvPr/>
        </p:nvSpPr>
        <p:spPr>
          <a:xfrm>
            <a:off x="498445" y="3357137"/>
            <a:ext cx="5061000" cy="82478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Внедрение стилизованных элементов в интерьер и культурно-досуговую сферу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согласно концепции </a:t>
            </a:r>
            <a:r>
              <a:rPr kumimoji="0" lang="ru-RU" sz="11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Qazaq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ru-RU" sz="11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Nomad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на 2025 г: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18"/>
          <p:cNvSpPr/>
          <p:nvPr/>
        </p:nvSpPr>
        <p:spPr>
          <a:xfrm>
            <a:off x="498445" y="4491275"/>
            <a:ext cx="5061000" cy="6003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Текущий    ремонт – 18 номеров в Ок-</a:t>
            </a:r>
            <a:r>
              <a:rPr kumimoji="0" lang="ru-RU" sz="1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Жетпес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и капитальный ремонт 17 номеров в ООО «Астана”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7" name="Google Shape;617;p18"/>
          <p:cNvSpPr/>
          <p:nvPr/>
        </p:nvSpPr>
        <p:spPr>
          <a:xfrm>
            <a:off x="498445" y="5398725"/>
            <a:ext cx="5061000" cy="452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Обновление автопарка сан. </a:t>
            </a: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Окжетпес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8" name="Google Shape;618;p18"/>
          <p:cNvSpPr/>
          <p:nvPr/>
        </p:nvSpPr>
        <p:spPr>
          <a:xfrm>
            <a:off x="5811900" y="1162724"/>
            <a:ext cx="5061000" cy="57463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Автоматизация онлайн-бронирования  трех санаториев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9" name="Google Shape;619;p18"/>
          <p:cNvSpPr/>
          <p:nvPr/>
        </p:nvSpPr>
        <p:spPr>
          <a:xfrm>
            <a:off x="5811900" y="1899920"/>
            <a:ext cx="5061000" cy="93655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Достижение показателей Концепции развития МЦ и санаториев </a:t>
            </a:r>
            <a:r>
              <a:rPr kumimoji="0" lang="ru-RU" sz="11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(качественное и поэтапное исполнение 51 пунктов Дорожной карты, Перспективные планы, Протокольные поручения)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1" name="Google Shape;621;p18"/>
          <p:cNvSpPr/>
          <p:nvPr/>
        </p:nvSpPr>
        <p:spPr>
          <a:xfrm>
            <a:off x="5811900" y="3232377"/>
            <a:ext cx="5061000" cy="10743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Обеспечение доходности, самоокупаемости и устойчивого финансового развития санаторно-оздоровительного комплекса (недопущение кредиторской и дебиторской задолженности, освоение План реабилитации, исполнение Комплексного плана)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2" name="Google Shape;622;p18"/>
          <p:cNvSpPr/>
          <p:nvPr/>
        </p:nvSpPr>
        <p:spPr>
          <a:xfrm>
            <a:off x="5811900" y="4791425"/>
            <a:ext cx="5061000" cy="790979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Дальнейшее развитие цифровизации бизнес-процессов в санаториях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93098-B432-7CAE-47E3-75171A2FF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26E0E3A3-503F-4602-5650-B1863E76DB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292CABF-CC1C-4408-8233-0FACB900BFA2}"/>
              </a:ext>
            </a:extLst>
          </p:cNvPr>
          <p:cNvSpPr txBox="1"/>
          <p:nvPr/>
        </p:nvSpPr>
        <p:spPr>
          <a:xfrm>
            <a:off x="624334" y="400259"/>
            <a:ext cx="6036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ОСНОВНЫЕ РЕСУРСЫ И НАПРАВЛЕНИЯ</a:t>
            </a:r>
            <a:endParaRPr lang="ru-RU" b="1" dirty="0">
              <a:latin typeface="Montserrat" panose="00000500000000000000" pitchFamily="2" charset="-52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29E75E6-1328-265C-3333-6C5B2897CA2F}"/>
              </a:ext>
            </a:extLst>
          </p:cNvPr>
          <p:cNvSpPr/>
          <p:nvPr/>
        </p:nvSpPr>
        <p:spPr>
          <a:xfrm>
            <a:off x="171521" y="2880844"/>
            <a:ext cx="40733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i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ОРГАНЫ ДЫХАНИЯ </a:t>
            </a:r>
          </a:p>
          <a:p>
            <a:pPr algn="ctr"/>
            <a:r>
              <a:rPr lang="ru-RU" altLang="ru-RU" sz="1600" b="1" i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СЕРДЕЧНО-СОСУДИСТАЯ </a:t>
            </a:r>
          </a:p>
          <a:p>
            <a:pPr algn="ctr"/>
            <a:r>
              <a:rPr lang="ru-RU" altLang="ru-RU" sz="1600" b="1" i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СИСТЕМА</a:t>
            </a:r>
            <a:endParaRPr lang="ru-RU" sz="1600" b="1" i="1" dirty="0">
              <a:solidFill>
                <a:schemeClr val="accent6">
                  <a:lumMod val="75000"/>
                </a:schemeClr>
              </a:solidFill>
              <a:latin typeface="Montserrat" panose="00000500000000000000" pitchFamily="2" charset="-52"/>
              <a:cs typeface="Calibri" panose="020F050202020403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5AF57EC-C4E1-E881-369A-A6F52561DF4B}"/>
              </a:ext>
            </a:extLst>
          </p:cNvPr>
          <p:cNvSpPr/>
          <p:nvPr/>
        </p:nvSpPr>
        <p:spPr>
          <a:xfrm>
            <a:off x="4148561" y="2880844"/>
            <a:ext cx="36606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i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КАРДИОЛОГИЧЕСКАЯ,</a:t>
            </a:r>
          </a:p>
          <a:p>
            <a:pPr algn="ctr"/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НЕВРОЛОГИЧЕСКАЯ РЕАБИЛИТАЦИЯ</a:t>
            </a:r>
          </a:p>
          <a:p>
            <a:pPr algn="ctr"/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ВОССТАНОВЛЕНИЕ ОПОРНО-ДВИГАТЕЛЬНОЙ ФУНКЦИИ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E8F3BB0-31C5-16F2-892D-8254353D65A9}"/>
              </a:ext>
            </a:extLst>
          </p:cNvPr>
          <p:cNvSpPr/>
          <p:nvPr/>
        </p:nvSpPr>
        <p:spPr>
          <a:xfrm>
            <a:off x="8087663" y="2880844"/>
            <a:ext cx="36606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i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ЖЕЛУДОЧНО-</a:t>
            </a:r>
          </a:p>
          <a:p>
            <a:pPr algn="ctr"/>
            <a:r>
              <a:rPr lang="ru-RU" altLang="ru-RU" sz="1600" b="1" i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КИШЕЧНЫЙ ТРАКТ</a:t>
            </a:r>
          </a:p>
          <a:p>
            <a:pPr algn="ctr"/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ВОССТАНОВЛЕНИЕ ОБМЕНА ВЕЩЕСТВ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C5092B8-113E-A635-9A62-C8E724C152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204" y="2011912"/>
            <a:ext cx="572013" cy="71042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7E62235-75DC-491C-6FB8-9B44E1C2CC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03400" y="1968167"/>
            <a:ext cx="714983" cy="71498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AC84B22-B8C7-B703-6763-1C0F3B15A1C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072" y="1968167"/>
            <a:ext cx="405030" cy="80376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98098EE-E98C-8B25-AF52-EBA916F833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369" y="2011912"/>
            <a:ext cx="572013" cy="71042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DFA5B5C-04BE-094E-1F66-E026D5AE272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563" y="1968167"/>
            <a:ext cx="788449" cy="78844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4998A45-1D59-654F-016D-FAB4D21B4F1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4176" y="2144917"/>
            <a:ext cx="421127" cy="56562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9E77FEA-1E43-3510-09DC-7391EBB4DFC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2604" y="2144917"/>
            <a:ext cx="646162" cy="64616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10CF567-36FF-6CE9-F86F-4B8CA6BEB04B}"/>
              </a:ext>
            </a:extLst>
          </p:cNvPr>
          <p:cNvSpPr txBox="1"/>
          <p:nvPr/>
        </p:nvSpPr>
        <p:spPr>
          <a:xfrm>
            <a:off x="711459" y="1411444"/>
            <a:ext cx="27210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АО «ЛОК «Окжетпес»</a:t>
            </a:r>
            <a:endParaRPr lang="ru-RU" sz="1600" i="1" dirty="0">
              <a:latin typeface="Montserrat" panose="00000500000000000000" pitchFamily="2" charset="-5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73F85D9-875D-CF30-FF5E-9907A95124E1}"/>
              </a:ext>
            </a:extLst>
          </p:cNvPr>
          <p:cNvSpPr txBox="1"/>
          <p:nvPr/>
        </p:nvSpPr>
        <p:spPr>
          <a:xfrm>
            <a:off x="4871844" y="1412418"/>
            <a:ext cx="2366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«Окжетпес» Алматы</a:t>
            </a:r>
            <a:endParaRPr lang="ru-RU" sz="1600" i="1" dirty="0">
              <a:latin typeface="Montserrat" panose="00000500000000000000" pitchFamily="2" charset="-52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02DF9E0-F6E2-50FA-180D-2790E1AA1DAA}"/>
              </a:ext>
            </a:extLst>
          </p:cNvPr>
          <p:cNvSpPr txBox="1"/>
          <p:nvPr/>
        </p:nvSpPr>
        <p:spPr>
          <a:xfrm>
            <a:off x="9148142" y="1432403"/>
            <a:ext cx="23262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ООО «Астана</a:t>
            </a:r>
            <a:endParaRPr lang="ru-RU" sz="1600" i="1" dirty="0">
              <a:latin typeface="Montserrat" panose="00000500000000000000" pitchFamily="2" charset="-52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A5E6CE61-436D-C948-EBD7-C7A2DF38A5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06" y="989099"/>
            <a:ext cx="1312230" cy="392846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442F1FF-EC58-CA02-347F-D75E75C6AB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54" y="1001070"/>
            <a:ext cx="1434816" cy="473979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C86FEC2C-1859-E83A-43DB-E69FE8C11E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163" y="1060084"/>
            <a:ext cx="1261603" cy="361087"/>
          </a:xfrm>
          <a:prstGeom prst="rect">
            <a:avLst/>
          </a:prstGeom>
        </p:spPr>
      </p:pic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C0756713-D88C-EE9C-A826-6AD942BD0392}"/>
              </a:ext>
            </a:extLst>
          </p:cNvPr>
          <p:cNvSpPr/>
          <p:nvPr/>
        </p:nvSpPr>
        <p:spPr>
          <a:xfrm>
            <a:off x="420028" y="3915058"/>
            <a:ext cx="3338380" cy="1462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52"/>
                <a:ea typeface="Cambria" panose="02040503050406030204" pitchFamily="18" charset="0"/>
                <a:cs typeface="Calibri" panose="020F0502020204030204" pitchFamily="34" charset="0"/>
              </a:rPr>
              <a:t>Минеральная вода</a:t>
            </a:r>
          </a:p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52"/>
                <a:ea typeface="Cambria" panose="02040503050406030204" pitchFamily="18" charset="0"/>
                <a:cs typeface="Calibri" panose="020F0502020204030204" pitchFamily="34" charset="0"/>
              </a:rPr>
              <a:t>Грязи озера «Балпаш-Сор»</a:t>
            </a:r>
          </a:p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52"/>
                <a:ea typeface="Cambria" panose="02040503050406030204" pitchFamily="18" charset="0"/>
                <a:cs typeface="Calibri" panose="020F0502020204030204" pitchFamily="34" charset="0"/>
              </a:rPr>
              <a:t>Собственный радоновый источник</a:t>
            </a:r>
          </a:p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52"/>
                <a:ea typeface="Cambria" panose="02040503050406030204" pitchFamily="18" charset="0"/>
                <a:cs typeface="Calibri" panose="020F0502020204030204" pitchFamily="34" charset="0"/>
              </a:rPr>
              <a:t>Климатотерапия</a:t>
            </a:r>
          </a:p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52"/>
                <a:ea typeface="Cambria" panose="02040503050406030204" pitchFamily="18" charset="0"/>
                <a:cs typeface="Calibri" panose="020F0502020204030204" pitchFamily="34" charset="0"/>
              </a:rPr>
              <a:t>Кумысолечение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2F8F1311-D92E-F414-A756-EA53946D5B46}"/>
              </a:ext>
            </a:extLst>
          </p:cNvPr>
          <p:cNvSpPr/>
          <p:nvPr/>
        </p:nvSpPr>
        <p:spPr>
          <a:xfrm>
            <a:off x="4240799" y="4604104"/>
            <a:ext cx="3338380" cy="123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52"/>
                <a:ea typeface="Cambria" panose="02040503050406030204" pitchFamily="18" charset="0"/>
                <a:cs typeface="Calibri" panose="020F0502020204030204" pitchFamily="34" charset="0"/>
              </a:rPr>
              <a:t>Минеральная  слабощелочная йодсодержащая вода</a:t>
            </a:r>
          </a:p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52"/>
                <a:ea typeface="Cambria" panose="02040503050406030204" pitchFamily="18" charset="0"/>
                <a:cs typeface="Calibri" panose="020F0502020204030204" pitchFamily="34" charset="0"/>
              </a:rPr>
              <a:t>Термальные воды </a:t>
            </a:r>
          </a:p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52"/>
                <a:ea typeface="Cambria" panose="02040503050406030204" pitchFamily="18" charset="0"/>
                <a:cs typeface="Calibri" panose="020F0502020204030204" pitchFamily="34" charset="0"/>
              </a:rPr>
              <a:t>Грязи оз. </a:t>
            </a:r>
            <a:r>
              <a:rPr lang="ru-RU" sz="1400" b="1" i="1" dirty="0" err="1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52"/>
                <a:ea typeface="Cambria" panose="02040503050406030204" pitchFamily="18" charset="0"/>
                <a:cs typeface="Calibri" panose="020F0502020204030204" pitchFamily="34" charset="0"/>
              </a:rPr>
              <a:t>Тусколь</a:t>
            </a: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52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52"/>
                <a:ea typeface="Cambria" panose="02040503050406030204" pitchFamily="18" charset="0"/>
                <a:cs typeface="Calibri" panose="020F0502020204030204" pitchFamily="34" charset="0"/>
              </a:rPr>
              <a:t>Климатотерапия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CE753528-8FF7-6427-FBC2-3579A989A618}"/>
              </a:ext>
            </a:extLst>
          </p:cNvPr>
          <p:cNvSpPr/>
          <p:nvPr/>
        </p:nvSpPr>
        <p:spPr>
          <a:xfrm>
            <a:off x="8061570" y="4218632"/>
            <a:ext cx="3725971" cy="123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52"/>
                <a:ea typeface="Cambria" panose="02040503050406030204" pitchFamily="18" charset="0"/>
                <a:cs typeface="Calibri" panose="020F0502020204030204" pitchFamily="34" charset="0"/>
              </a:rPr>
              <a:t>Минеральная вода «Ессентуки№17» и «Ессентуки №4»</a:t>
            </a:r>
          </a:p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52"/>
                <a:ea typeface="Cambria" panose="02040503050406030204" pitchFamily="18" charset="0"/>
                <a:cs typeface="Calibri" panose="020F0502020204030204" pitchFamily="34" charset="0"/>
              </a:rPr>
              <a:t>Сероводородные </a:t>
            </a:r>
          </a:p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52"/>
                <a:ea typeface="Cambria" panose="02040503050406030204" pitchFamily="18" charset="0"/>
                <a:cs typeface="Calibri" panose="020F0502020204030204" pitchFamily="34" charset="0"/>
              </a:rPr>
              <a:t>и радоновые воды</a:t>
            </a:r>
          </a:p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52"/>
                <a:ea typeface="Cambria" panose="02040503050406030204" pitchFamily="18" charset="0"/>
                <a:cs typeface="Calibri" panose="020F0502020204030204" pitchFamily="34" charset="0"/>
              </a:rPr>
              <a:t>Иловая грязь озера </a:t>
            </a:r>
            <a:r>
              <a:rPr lang="ru-RU" sz="1400" b="1" i="1" dirty="0" err="1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52"/>
                <a:ea typeface="Cambria" panose="02040503050406030204" pitchFamily="18" charset="0"/>
                <a:cs typeface="Calibri" panose="020F0502020204030204" pitchFamily="34" charset="0"/>
              </a:rPr>
              <a:t>Тамбукан</a:t>
            </a:r>
            <a:endParaRPr lang="ru-RU" sz="1400" b="1" i="1" dirty="0">
              <a:solidFill>
                <a:schemeClr val="tx2">
                  <a:lumMod val="50000"/>
                </a:schemeClr>
              </a:solidFill>
              <a:latin typeface="Montserrat" panose="00000500000000000000" pitchFamily="2" charset="-52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6CD0E516-2AA5-52D9-8B9F-224734C97A9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2" t="3676" r="19587"/>
          <a:stretch/>
        </p:blipFill>
        <p:spPr>
          <a:xfrm>
            <a:off x="7628021" y="1064481"/>
            <a:ext cx="1221036" cy="1894862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2658C0E7-66C0-11A4-9D13-B98AE5DE6EF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760" y="1784253"/>
            <a:ext cx="1050569" cy="1050569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D6E2DE5-F137-B282-DF3F-864CDCF067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" y="5286840"/>
            <a:ext cx="3105546" cy="1462194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84E1A4F-E04A-3CD5-1123-ED2A33D222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0" b="9891"/>
          <a:stretch/>
        </p:blipFill>
        <p:spPr>
          <a:xfrm>
            <a:off x="2071961" y="4742215"/>
            <a:ext cx="2155417" cy="1899279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EC27D56B-8526-071C-52D2-D1470BFB4BA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1"/>
          <a:stretch/>
        </p:blipFill>
        <p:spPr>
          <a:xfrm>
            <a:off x="6521012" y="4880080"/>
            <a:ext cx="3725972" cy="19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66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 73"/>
          <p:cNvSpPr/>
          <p:nvPr/>
        </p:nvSpPr>
        <p:spPr>
          <a:xfrm>
            <a:off x="-65520" y="0"/>
            <a:ext cx="12191400" cy="6893280"/>
          </a:xfrm>
          <a:prstGeom prst="rect">
            <a:avLst/>
          </a:prstGeom>
          <a:gradFill rotWithShape="0">
            <a:gsLst>
              <a:gs pos="0">
                <a:srgbClr val="D7D7D7"/>
              </a:gs>
              <a:gs pos="50000">
                <a:srgbClr val="E5E5E5"/>
              </a:gs>
              <a:gs pos="100000">
                <a:srgbClr val="F1F1F1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pic>
        <p:nvPicPr>
          <p:cNvPr id="95" name="Рисунок 142"/>
          <p:cNvPicPr/>
          <p:nvPr/>
        </p:nvPicPr>
        <p:blipFill>
          <a:blip r:embed="rId3"/>
          <a:stretch/>
        </p:blipFill>
        <p:spPr>
          <a:xfrm>
            <a:off x="9614160" y="208440"/>
            <a:ext cx="2385720" cy="218808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96" name="Диаграмма 12"/>
          <p:cNvGraphicFramePr/>
          <p:nvPr/>
        </p:nvGraphicFramePr>
        <p:xfrm>
          <a:off x="244620" y="1491260"/>
          <a:ext cx="5291640" cy="4126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7" name="TextBox 13"/>
          <p:cNvSpPr/>
          <p:nvPr/>
        </p:nvSpPr>
        <p:spPr>
          <a:xfrm>
            <a:off x="1387080" y="1026360"/>
            <a:ext cx="28159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1" u="none" strike="noStrike">
                <a:solidFill>
                  <a:schemeClr val="accent6">
                    <a:lumMod val="75000"/>
                  </a:schemeClr>
                </a:solidFill>
                <a:uFillTx/>
                <a:latin typeface="Montserrat"/>
                <a:ea typeface="Calibri"/>
              </a:rPr>
              <a:t>ЧИСЛЕННОСТЬ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8" name="TextBox 14"/>
          <p:cNvSpPr/>
          <p:nvPr/>
        </p:nvSpPr>
        <p:spPr>
          <a:xfrm>
            <a:off x="401400" y="400320"/>
            <a:ext cx="68738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1" u="none" strike="noStrike">
                <a:solidFill>
                  <a:srgbClr val="0070C0"/>
                </a:solidFill>
                <a:uFillTx/>
                <a:latin typeface="Montserrat"/>
                <a:ea typeface="Calibri"/>
              </a:rPr>
              <a:t>HR-</a:t>
            </a:r>
            <a:r>
              <a:rPr lang="kk-KZ" sz="1800" b="1" u="none" strike="noStrike">
                <a:solidFill>
                  <a:srgbClr val="0070C0"/>
                </a:solidFill>
                <a:uFillTx/>
                <a:latin typeface="Montserrat"/>
                <a:ea typeface="Calibri"/>
              </a:rPr>
              <a:t>ПОКАЗАТЕЛИ 12 месяцев за 2024 год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9" name="TextBox 15"/>
          <p:cNvSpPr/>
          <p:nvPr/>
        </p:nvSpPr>
        <p:spPr>
          <a:xfrm>
            <a:off x="2512800" y="2858760"/>
            <a:ext cx="98208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kk-KZ" sz="3000" b="1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Montserrat"/>
                <a:ea typeface="Calibri"/>
              </a:rPr>
              <a:t>792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0" name="TextBox 16"/>
          <p:cNvSpPr/>
          <p:nvPr/>
        </p:nvSpPr>
        <p:spPr>
          <a:xfrm>
            <a:off x="2522520" y="3245760"/>
            <a:ext cx="98208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kk-KZ" sz="3000" b="1" u="none" strike="noStrike">
                <a:solidFill>
                  <a:schemeClr val="lt2">
                    <a:lumMod val="75000"/>
                  </a:schemeClr>
                </a:solidFill>
                <a:uFillTx/>
                <a:latin typeface="Montserrat"/>
                <a:ea typeface="Calibri"/>
              </a:rPr>
              <a:t>863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1" name="TextBox 17"/>
          <p:cNvSpPr/>
          <p:nvPr/>
        </p:nvSpPr>
        <p:spPr>
          <a:xfrm>
            <a:off x="547560" y="2864160"/>
            <a:ext cx="866880" cy="47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kk-KZ" sz="2500" b="1" u="none" strike="noStrike" dirty="0">
                <a:solidFill>
                  <a:schemeClr val="lt2">
                    <a:lumMod val="75000"/>
                  </a:schemeClr>
                </a:solidFill>
                <a:uFillTx/>
                <a:latin typeface="Montserrat"/>
                <a:ea typeface="Calibri"/>
              </a:rPr>
              <a:t>2</a:t>
            </a:r>
            <a:r>
              <a:rPr lang="en-US" sz="2500" b="1" u="none" strike="noStrike" dirty="0">
                <a:solidFill>
                  <a:schemeClr val="lt2">
                    <a:lumMod val="75000"/>
                  </a:schemeClr>
                </a:solidFill>
                <a:uFillTx/>
                <a:latin typeface="Montserrat"/>
                <a:ea typeface="Calibri"/>
              </a:rPr>
              <a:t>65</a:t>
            </a:r>
            <a:endParaRPr lang="en-US" sz="25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2" name="TextBox 18"/>
          <p:cNvSpPr/>
          <p:nvPr/>
        </p:nvSpPr>
        <p:spPr>
          <a:xfrm>
            <a:off x="4372560" y="2523960"/>
            <a:ext cx="866880" cy="4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kk-KZ" sz="2500" b="1" u="none" strike="noStrike">
                <a:solidFill>
                  <a:schemeClr val="lt2">
                    <a:lumMod val="75000"/>
                  </a:schemeClr>
                </a:solidFill>
                <a:uFillTx/>
                <a:latin typeface="Montserrat"/>
                <a:ea typeface="Calibri"/>
              </a:rPr>
              <a:t>254</a:t>
            </a:r>
            <a:endParaRPr lang="en-US" sz="25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3" name="TextBox 21"/>
          <p:cNvSpPr/>
          <p:nvPr/>
        </p:nvSpPr>
        <p:spPr>
          <a:xfrm>
            <a:off x="4433760" y="4176180"/>
            <a:ext cx="866880" cy="47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kk-KZ" sz="2500" b="1" u="none" strike="noStrike" dirty="0">
                <a:solidFill>
                  <a:schemeClr val="lt2">
                    <a:lumMod val="75000"/>
                  </a:schemeClr>
                </a:solidFill>
                <a:uFillTx/>
                <a:latin typeface="Montserrat"/>
                <a:ea typeface="Calibri"/>
              </a:rPr>
              <a:t>3</a:t>
            </a:r>
            <a:r>
              <a:rPr lang="en-US" sz="2500" b="1" u="none" strike="noStrike" dirty="0">
                <a:solidFill>
                  <a:schemeClr val="lt2">
                    <a:lumMod val="75000"/>
                  </a:schemeClr>
                </a:solidFill>
                <a:uFillTx/>
                <a:latin typeface="Montserrat"/>
                <a:ea typeface="Calibri"/>
              </a:rPr>
              <a:t>44</a:t>
            </a:r>
            <a:endParaRPr lang="en-US" sz="25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4" name="TextBox 25"/>
          <p:cNvSpPr/>
          <p:nvPr/>
        </p:nvSpPr>
        <p:spPr>
          <a:xfrm>
            <a:off x="2512800" y="2787120"/>
            <a:ext cx="1285560" cy="19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700" b="1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Montserrat"/>
                <a:ea typeface="Calibri"/>
              </a:rPr>
              <a:t>ФАКТИЧЕСКАЯ</a:t>
            </a:r>
            <a:endParaRPr lang="en-US" sz="7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" name="TextBox 26"/>
          <p:cNvSpPr/>
          <p:nvPr/>
        </p:nvSpPr>
        <p:spPr>
          <a:xfrm>
            <a:off x="2478600" y="3693240"/>
            <a:ext cx="1117440" cy="19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700" b="1" u="none" strike="noStrike">
                <a:solidFill>
                  <a:schemeClr val="lt2">
                    <a:lumMod val="75000"/>
                  </a:schemeClr>
                </a:solidFill>
                <a:uFillTx/>
                <a:latin typeface="Montserrat"/>
                <a:ea typeface="Calibri"/>
              </a:rPr>
              <a:t>УТВЕРЖДЕННАЯ</a:t>
            </a:r>
            <a:endParaRPr lang="en-US" sz="7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6" name="Рисунок 27"/>
          <p:cNvPicPr/>
          <p:nvPr/>
        </p:nvPicPr>
        <p:blipFill>
          <a:blip r:embed="rId5"/>
          <a:stretch/>
        </p:blipFill>
        <p:spPr>
          <a:xfrm>
            <a:off x="4394160" y="2049840"/>
            <a:ext cx="755280" cy="225720"/>
          </a:xfrm>
          <a:prstGeom prst="rect">
            <a:avLst/>
          </a:prstGeom>
          <a:ln w="0">
            <a:noFill/>
          </a:ln>
        </p:spPr>
      </p:pic>
      <p:pic>
        <p:nvPicPr>
          <p:cNvPr id="107" name="Рисунок 28"/>
          <p:cNvPicPr/>
          <p:nvPr/>
        </p:nvPicPr>
        <p:blipFill>
          <a:blip r:embed="rId6"/>
          <a:stretch/>
        </p:blipFill>
        <p:spPr>
          <a:xfrm>
            <a:off x="4653720" y="3578040"/>
            <a:ext cx="825840" cy="272520"/>
          </a:xfrm>
          <a:prstGeom prst="rect">
            <a:avLst/>
          </a:prstGeom>
          <a:ln w="0">
            <a:noFill/>
          </a:ln>
        </p:spPr>
      </p:pic>
      <p:pic>
        <p:nvPicPr>
          <p:cNvPr id="108" name="Рисунок 29"/>
          <p:cNvPicPr/>
          <p:nvPr/>
        </p:nvPicPr>
        <p:blipFill>
          <a:blip r:embed="rId7"/>
          <a:stretch/>
        </p:blipFill>
        <p:spPr>
          <a:xfrm>
            <a:off x="624960" y="2338560"/>
            <a:ext cx="726120" cy="2073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09" name="Диаграмма 30"/>
          <p:cNvGraphicFramePr/>
          <p:nvPr/>
        </p:nvGraphicFramePr>
        <p:xfrm>
          <a:off x="5804280" y="1425240"/>
          <a:ext cx="5291640" cy="4126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0" name="TextBox 31"/>
          <p:cNvSpPr/>
          <p:nvPr/>
        </p:nvSpPr>
        <p:spPr>
          <a:xfrm>
            <a:off x="8263080" y="997560"/>
            <a:ext cx="20487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0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38</a:t>
            </a:r>
            <a:r>
              <a:rPr lang="ru-RU" sz="10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 АО «ЛОК «Окжетпес»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1" name="TextBox 33"/>
          <p:cNvSpPr/>
          <p:nvPr/>
        </p:nvSpPr>
        <p:spPr>
          <a:xfrm>
            <a:off x="8263080" y="1161720"/>
            <a:ext cx="18190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0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31</a:t>
            </a:r>
            <a:r>
              <a:rPr lang="ru-RU" sz="10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 «Окжетпес» Алматы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" name="TextBox 34"/>
          <p:cNvSpPr/>
          <p:nvPr/>
        </p:nvSpPr>
        <p:spPr>
          <a:xfrm>
            <a:off x="8263080" y="1355040"/>
            <a:ext cx="16714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0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20</a:t>
            </a:r>
            <a:r>
              <a:rPr lang="ru-RU" sz="10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 ООО «Астана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3" name="TextBox 35"/>
          <p:cNvSpPr/>
          <p:nvPr/>
        </p:nvSpPr>
        <p:spPr>
          <a:xfrm>
            <a:off x="10022760" y="2736360"/>
            <a:ext cx="20487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0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8</a:t>
            </a:r>
            <a:r>
              <a:rPr lang="ru-RU" sz="10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 АО «ЛОК «Окжетпес»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4" name="TextBox 36"/>
          <p:cNvSpPr/>
          <p:nvPr/>
        </p:nvSpPr>
        <p:spPr>
          <a:xfrm>
            <a:off x="10022760" y="2917800"/>
            <a:ext cx="18190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0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25</a:t>
            </a:r>
            <a:r>
              <a:rPr lang="ru-RU" sz="10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 «Окжетпес» Алматы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5" name="TextBox 37"/>
          <p:cNvSpPr/>
          <p:nvPr/>
        </p:nvSpPr>
        <p:spPr>
          <a:xfrm>
            <a:off x="10022760" y="3110760"/>
            <a:ext cx="16714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0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16</a:t>
            </a:r>
            <a:r>
              <a:rPr lang="ru-RU" sz="10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 ООО «Астана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6" name="TextBox 39"/>
          <p:cNvSpPr/>
          <p:nvPr/>
        </p:nvSpPr>
        <p:spPr>
          <a:xfrm>
            <a:off x="10033920" y="3804120"/>
            <a:ext cx="19083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0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22</a:t>
            </a:r>
            <a:r>
              <a:rPr lang="ru-RU" sz="10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 АО «ЛОК «Окжетпес»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7" name="TextBox 40"/>
          <p:cNvSpPr/>
          <p:nvPr/>
        </p:nvSpPr>
        <p:spPr>
          <a:xfrm>
            <a:off x="10033920" y="3985200"/>
            <a:ext cx="18190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000" b="1" i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49</a:t>
            </a:r>
            <a:r>
              <a:rPr lang="ru-RU" sz="1000" b="0" i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 «Окжетпес» Алматы</a:t>
            </a:r>
            <a:endParaRPr lang="en-US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8" name="TextBox 41"/>
          <p:cNvSpPr/>
          <p:nvPr/>
        </p:nvSpPr>
        <p:spPr>
          <a:xfrm>
            <a:off x="10033920" y="4178160"/>
            <a:ext cx="16714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0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47</a:t>
            </a:r>
            <a:r>
              <a:rPr lang="ru-RU" sz="10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 ООО «Астана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9" name="TextBox 42"/>
          <p:cNvSpPr/>
          <p:nvPr/>
        </p:nvSpPr>
        <p:spPr>
          <a:xfrm>
            <a:off x="5320080" y="2306880"/>
            <a:ext cx="20487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0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172</a:t>
            </a:r>
            <a:r>
              <a:rPr lang="ru-RU" sz="10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 АО «ЛОК «Окжетпес»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0" name="TextBox 47"/>
          <p:cNvSpPr/>
          <p:nvPr/>
        </p:nvSpPr>
        <p:spPr>
          <a:xfrm>
            <a:off x="5320080" y="2487960"/>
            <a:ext cx="18190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0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228</a:t>
            </a:r>
            <a:r>
              <a:rPr lang="ru-RU" sz="10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 «Окжетпес» Алматы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1" name="TextBox 48"/>
          <p:cNvSpPr/>
          <p:nvPr/>
        </p:nvSpPr>
        <p:spPr>
          <a:xfrm>
            <a:off x="5320080" y="2681280"/>
            <a:ext cx="16714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0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136</a:t>
            </a:r>
            <a:r>
              <a:rPr lang="ru-RU" sz="10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 ООО «Астана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" name="TextBox 50"/>
          <p:cNvSpPr/>
          <p:nvPr/>
        </p:nvSpPr>
        <p:spPr>
          <a:xfrm>
            <a:off x="6447960" y="3047400"/>
            <a:ext cx="113328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3000" b="1" u="none" strike="noStrike">
                <a:solidFill>
                  <a:srgbClr val="FF0000"/>
                </a:solidFill>
                <a:uFillTx/>
                <a:latin typeface="Montserrat"/>
                <a:ea typeface="Calibri"/>
              </a:rPr>
              <a:t>2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3" name="TextBox 51"/>
          <p:cNvSpPr/>
          <p:nvPr/>
        </p:nvSpPr>
        <p:spPr>
          <a:xfrm>
            <a:off x="6527880" y="3902760"/>
            <a:ext cx="105156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3000" b="1" u="none" strike="noStrike">
                <a:solidFill>
                  <a:srgbClr val="FF0000"/>
                </a:solidFill>
                <a:uFillTx/>
                <a:latin typeface="Montserrat"/>
                <a:ea typeface="Calibri"/>
              </a:rPr>
              <a:t>1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4" name="TextBox 53"/>
          <p:cNvSpPr/>
          <p:nvPr/>
        </p:nvSpPr>
        <p:spPr>
          <a:xfrm>
            <a:off x="5582520" y="3438000"/>
            <a:ext cx="128556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ru-RU" sz="10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кандидата медицинских наук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5" name="TextBox 55"/>
          <p:cNvSpPr/>
          <p:nvPr/>
        </p:nvSpPr>
        <p:spPr>
          <a:xfrm>
            <a:off x="5583240" y="4293720"/>
            <a:ext cx="128556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ru-RU" sz="10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доктор медицинских наук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6" name="TextBox 56"/>
          <p:cNvSpPr/>
          <p:nvPr/>
        </p:nvSpPr>
        <p:spPr>
          <a:xfrm>
            <a:off x="1365480" y="5564880"/>
            <a:ext cx="28587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1" u="none" strike="noStrike">
                <a:solidFill>
                  <a:schemeClr val="accent6">
                    <a:lumMod val="75000"/>
                  </a:schemeClr>
                </a:solidFill>
                <a:uFillTx/>
                <a:latin typeface="Montserrat"/>
                <a:ea typeface="Calibri"/>
              </a:rPr>
              <a:t>УКОМПЛЕКТОВАННОСТЬ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" name="TextBox 57"/>
          <p:cNvSpPr/>
          <p:nvPr/>
        </p:nvSpPr>
        <p:spPr>
          <a:xfrm>
            <a:off x="1432800" y="5898240"/>
            <a:ext cx="9475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1" u="none" strike="noStrike">
                <a:solidFill>
                  <a:srgbClr val="FF0000"/>
                </a:solidFill>
                <a:uFillTx/>
                <a:latin typeface="Montserrat"/>
                <a:ea typeface="Calibri"/>
              </a:rPr>
              <a:t>92%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8" name="TextBox 59"/>
          <p:cNvSpPr/>
          <p:nvPr/>
        </p:nvSpPr>
        <p:spPr>
          <a:xfrm>
            <a:off x="377640" y="5949360"/>
            <a:ext cx="14403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1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Montserrat"/>
                <a:ea typeface="Calibri"/>
              </a:rPr>
              <a:t>ПЕРСОНАЛ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9" name="TextBox 61"/>
          <p:cNvSpPr/>
          <p:nvPr/>
        </p:nvSpPr>
        <p:spPr>
          <a:xfrm>
            <a:off x="4017600" y="5890680"/>
            <a:ext cx="9475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1" u="none" strike="noStrike">
                <a:solidFill>
                  <a:srgbClr val="FF0000"/>
                </a:solidFill>
                <a:uFillTx/>
                <a:latin typeface="Montserrat"/>
                <a:ea typeface="Calibri"/>
              </a:rPr>
              <a:t>93%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" name="TextBox 63"/>
          <p:cNvSpPr/>
          <p:nvPr/>
        </p:nvSpPr>
        <p:spPr>
          <a:xfrm>
            <a:off x="2512800" y="5941080"/>
            <a:ext cx="15616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1" u="none" strike="noStrik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Montserrat"/>
                <a:ea typeface="Calibri"/>
              </a:rPr>
              <a:t>МЕДПЕРСОНАЛ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1" name="TextBox 65"/>
          <p:cNvSpPr/>
          <p:nvPr/>
        </p:nvSpPr>
        <p:spPr>
          <a:xfrm rot="11400">
            <a:off x="5368680" y="5588640"/>
            <a:ext cx="19785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1" u="none" strike="noStrike">
                <a:solidFill>
                  <a:schemeClr val="accent6">
                    <a:lumMod val="75000"/>
                  </a:schemeClr>
                </a:solidFill>
                <a:uFillTx/>
                <a:latin typeface="Montserrat"/>
                <a:ea typeface="Calibri"/>
              </a:rPr>
              <a:t>ТЕКУЧЕСТЬ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2" name="TextBox 67"/>
          <p:cNvSpPr/>
          <p:nvPr/>
        </p:nvSpPr>
        <p:spPr>
          <a:xfrm>
            <a:off x="5645160" y="5888880"/>
            <a:ext cx="9475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1" u="none" strike="noStrike">
                <a:solidFill>
                  <a:srgbClr val="FF0000"/>
                </a:solidFill>
                <a:uFillTx/>
                <a:latin typeface="Montserrat"/>
                <a:ea typeface="Calibri"/>
              </a:rPr>
              <a:t>8,8%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3" name="TextBox 85"/>
          <p:cNvSpPr/>
          <p:nvPr/>
        </p:nvSpPr>
        <p:spPr>
          <a:xfrm>
            <a:off x="7222320" y="5545800"/>
            <a:ext cx="188820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1" u="none" strike="noStrike">
                <a:solidFill>
                  <a:schemeClr val="accent6">
                    <a:lumMod val="75000"/>
                  </a:schemeClr>
                </a:solidFill>
                <a:uFillTx/>
                <a:latin typeface="Montserrat"/>
                <a:ea typeface="Calibri"/>
              </a:rPr>
              <a:t>ОБУЧЕНИЕ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4" name="TextBox 86"/>
          <p:cNvSpPr/>
          <p:nvPr/>
        </p:nvSpPr>
        <p:spPr>
          <a:xfrm>
            <a:off x="7238520" y="5898240"/>
            <a:ext cx="20487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69</a:t>
            </a:r>
            <a:r>
              <a:rPr lang="ru-RU" sz="12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 АУП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5" name="TextBox 123"/>
          <p:cNvSpPr/>
          <p:nvPr/>
        </p:nvSpPr>
        <p:spPr>
          <a:xfrm>
            <a:off x="7238520" y="6079680"/>
            <a:ext cx="18190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168</a:t>
            </a:r>
            <a:r>
              <a:rPr lang="ru-RU" sz="12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 медработники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6" name="TextBox 124"/>
          <p:cNvSpPr/>
          <p:nvPr/>
        </p:nvSpPr>
        <p:spPr>
          <a:xfrm>
            <a:off x="7238520" y="6272640"/>
            <a:ext cx="21668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242</a:t>
            </a:r>
            <a:r>
              <a:rPr lang="ru-RU" sz="12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 прочий персонал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37" name="Рисунок 143"/>
          <p:cNvPicPr/>
          <p:nvPr/>
        </p:nvPicPr>
        <p:blipFill>
          <a:blip r:embed="rId9"/>
          <a:stretch/>
        </p:blipFill>
        <p:spPr>
          <a:xfrm rot="672600">
            <a:off x="9374760" y="5978880"/>
            <a:ext cx="1071000" cy="755280"/>
          </a:xfrm>
          <a:prstGeom prst="rect">
            <a:avLst/>
          </a:prstGeom>
          <a:ln w="0">
            <a:noFill/>
          </a:ln>
        </p:spPr>
      </p:pic>
      <p:sp>
        <p:nvSpPr>
          <p:cNvPr id="138" name="TextBox 144"/>
          <p:cNvSpPr/>
          <p:nvPr/>
        </p:nvSpPr>
        <p:spPr>
          <a:xfrm>
            <a:off x="9227160" y="5661720"/>
            <a:ext cx="24922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1" u="none" strike="noStrike">
                <a:solidFill>
                  <a:srgbClr val="0070C0"/>
                </a:solidFill>
                <a:uFillTx/>
                <a:latin typeface="Montserrat"/>
                <a:ea typeface="Calibri"/>
              </a:rPr>
              <a:t>В 2023 году -326 491 тенге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1" u="none" strike="noStrike">
                <a:solidFill>
                  <a:srgbClr val="0070C0"/>
                </a:solidFill>
                <a:uFillTx/>
                <a:latin typeface="Montserrat"/>
                <a:ea typeface="Calibri"/>
              </a:rPr>
              <a:t>В 2024 году -372 200 тенге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9" name="TextBox 145"/>
          <p:cNvSpPr/>
          <p:nvPr/>
        </p:nvSpPr>
        <p:spPr>
          <a:xfrm>
            <a:off x="9248400" y="5419440"/>
            <a:ext cx="19083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СРЕДНЯЯ ЗАРПЛАТА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0" name="TextBox 72"/>
          <p:cNvSpPr/>
          <p:nvPr/>
        </p:nvSpPr>
        <p:spPr>
          <a:xfrm>
            <a:off x="5712120" y="1027440"/>
            <a:ext cx="23839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1" u="none" strike="noStrike">
                <a:solidFill>
                  <a:schemeClr val="accent6">
                    <a:lumMod val="75000"/>
                  </a:schemeClr>
                </a:solidFill>
                <a:uFillTx/>
                <a:latin typeface="Montserrat"/>
                <a:ea typeface="Calibri"/>
              </a:rPr>
              <a:t>СТРУКТУРА 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1" name="TextBox 74"/>
          <p:cNvSpPr/>
          <p:nvPr/>
        </p:nvSpPr>
        <p:spPr>
          <a:xfrm>
            <a:off x="10744560" y="6177960"/>
            <a:ext cx="9475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1" u="none" strike="noStrike">
                <a:solidFill>
                  <a:srgbClr val="FF0000"/>
                </a:solidFill>
                <a:uFillTx/>
                <a:latin typeface="Montserrat"/>
                <a:ea typeface="Calibri"/>
              </a:rPr>
              <a:t>+14%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2" name="Стрелка: вниз 45"/>
          <p:cNvSpPr/>
          <p:nvPr/>
        </p:nvSpPr>
        <p:spPr>
          <a:xfrm rot="10800000">
            <a:off x="10478880" y="6120000"/>
            <a:ext cx="297360" cy="3949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0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Прямоугольник 73"/>
          <p:cNvSpPr/>
          <p:nvPr/>
        </p:nvSpPr>
        <p:spPr>
          <a:xfrm>
            <a:off x="360" y="360"/>
            <a:ext cx="12191400" cy="6857280"/>
          </a:xfrm>
          <a:prstGeom prst="rect">
            <a:avLst/>
          </a:prstGeom>
          <a:gradFill rotWithShape="0">
            <a:gsLst>
              <a:gs pos="0">
                <a:srgbClr val="D7D7D7"/>
              </a:gs>
              <a:gs pos="50000">
                <a:srgbClr val="E5E5E5"/>
              </a:gs>
              <a:gs pos="100000">
                <a:srgbClr val="F1F1F1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graphicFrame>
        <p:nvGraphicFramePr>
          <p:cNvPr id="144" name="Диаграмма 8"/>
          <p:cNvGraphicFramePr/>
          <p:nvPr/>
        </p:nvGraphicFramePr>
        <p:xfrm>
          <a:off x="142920" y="1113120"/>
          <a:ext cx="5967360" cy="4721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5" name="TextBox 10"/>
          <p:cNvSpPr/>
          <p:nvPr/>
        </p:nvSpPr>
        <p:spPr>
          <a:xfrm>
            <a:off x="2306520" y="3013200"/>
            <a:ext cx="2417400" cy="62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3500" b="1" u="none" strike="noStrike">
                <a:solidFill>
                  <a:schemeClr val="accent6">
                    <a:lumMod val="75000"/>
                  </a:schemeClr>
                </a:solidFill>
                <a:uFillTx/>
                <a:latin typeface="Montserrat"/>
                <a:ea typeface="Calibri"/>
              </a:rPr>
              <a:t>27 829</a:t>
            </a:r>
            <a:endParaRPr lang="en-US" sz="35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6" name="TextBox 11"/>
          <p:cNvSpPr/>
          <p:nvPr/>
        </p:nvSpPr>
        <p:spPr>
          <a:xfrm>
            <a:off x="2480760" y="3560760"/>
            <a:ext cx="12686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человек за 2024 год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7" name="TextBox 12"/>
          <p:cNvSpPr/>
          <p:nvPr/>
        </p:nvSpPr>
        <p:spPr>
          <a:xfrm>
            <a:off x="2238120" y="2607120"/>
            <a:ext cx="17769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объединенные санатории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8" name="TextBox 13"/>
          <p:cNvSpPr/>
          <p:nvPr/>
        </p:nvSpPr>
        <p:spPr>
          <a:xfrm>
            <a:off x="4197600" y="3412080"/>
            <a:ext cx="208332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10 699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9" name="TextBox 14"/>
          <p:cNvSpPr/>
          <p:nvPr/>
        </p:nvSpPr>
        <p:spPr>
          <a:xfrm>
            <a:off x="4133880" y="3877200"/>
            <a:ext cx="186552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прикрепленный контингент</a:t>
            </a:r>
            <a:endParaRPr lang="en-US" sz="15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0" name="TextBox 15"/>
          <p:cNvSpPr/>
          <p:nvPr/>
        </p:nvSpPr>
        <p:spPr>
          <a:xfrm>
            <a:off x="588240" y="3931200"/>
            <a:ext cx="20552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16 038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1" name="TextBox 16"/>
          <p:cNvSpPr/>
          <p:nvPr/>
        </p:nvSpPr>
        <p:spPr>
          <a:xfrm>
            <a:off x="307800" y="4285800"/>
            <a:ext cx="171720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коммерческие гости</a:t>
            </a:r>
            <a:endParaRPr lang="en-US" sz="15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2" name="TextBox 17"/>
          <p:cNvSpPr/>
          <p:nvPr/>
        </p:nvSpPr>
        <p:spPr>
          <a:xfrm>
            <a:off x="2052720" y="1164600"/>
            <a:ext cx="138060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1 092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3" name="TextBox 18"/>
          <p:cNvSpPr/>
          <p:nvPr/>
        </p:nvSpPr>
        <p:spPr>
          <a:xfrm>
            <a:off x="1812960" y="1557000"/>
            <a:ext cx="1078200" cy="31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ru-RU" sz="1500" b="0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ФСМС</a:t>
            </a:r>
            <a:endParaRPr lang="en-US" sz="15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4" name="Рисунок 53"/>
          <p:cNvPicPr/>
          <p:nvPr/>
        </p:nvPicPr>
        <p:blipFill>
          <a:blip r:embed="rId4"/>
          <a:stretch/>
        </p:blipFill>
        <p:spPr>
          <a:xfrm>
            <a:off x="1334160" y="1163160"/>
            <a:ext cx="768600" cy="768600"/>
          </a:xfrm>
          <a:prstGeom prst="rect">
            <a:avLst/>
          </a:prstGeom>
          <a:ln w="0">
            <a:noFill/>
          </a:ln>
        </p:spPr>
      </p:pic>
      <p:sp>
        <p:nvSpPr>
          <p:cNvPr id="155" name="TextBox 65"/>
          <p:cNvSpPr/>
          <p:nvPr/>
        </p:nvSpPr>
        <p:spPr>
          <a:xfrm>
            <a:off x="470880" y="400320"/>
            <a:ext cx="555156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70C0"/>
                </a:solidFill>
                <a:uFillTx/>
                <a:latin typeface="Montserrat"/>
                <a:ea typeface="Calibri"/>
              </a:rPr>
              <a:t>АНАЛИЗ ЛЕЧЕБНО-РЕАБИЛИТАЦИОННОЙ РАБОТЫ ОБЪЕДИНЕННЫХ САНАТОРИЕВ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6" name="TextBox 1"/>
          <p:cNvSpPr/>
          <p:nvPr/>
        </p:nvSpPr>
        <p:spPr>
          <a:xfrm>
            <a:off x="1206720" y="5511600"/>
            <a:ext cx="439956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1" i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100,6%</a:t>
            </a:r>
            <a:r>
              <a:rPr lang="ru-RU" sz="1200" b="0" i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 ФАКТИЧЕСКАЯ ЗАГРУЗКА ( 2023 год -101.6%) 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1" i="1" dirty="0">
                <a:solidFill>
                  <a:schemeClr val="dk1"/>
                </a:solidFill>
                <a:latin typeface="Montserrat"/>
                <a:ea typeface="Calibri"/>
              </a:rPr>
              <a:t>9</a:t>
            </a:r>
            <a:r>
              <a:rPr lang="ru-RU" sz="1200" b="1" i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 дней</a:t>
            </a:r>
            <a:r>
              <a:rPr lang="ru-RU" sz="1200" b="0" i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 СРЕДНЕЕ ПРЕБЫВАНИЕ (2023 год -8 дней)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1" i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332 дней </a:t>
            </a:r>
            <a:r>
              <a:rPr lang="ru-RU" sz="1200" b="0" i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ЗАНЯТОСТЬ КОЙКИ (2023 год -340 дней)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157" name="Диаграмма 2"/>
          <p:cNvGraphicFramePr/>
          <p:nvPr/>
        </p:nvGraphicFramePr>
        <p:xfrm>
          <a:off x="6561000" y="169200"/>
          <a:ext cx="2085120" cy="211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8" name="Диаграмма 3"/>
          <p:cNvGraphicFramePr/>
          <p:nvPr/>
        </p:nvGraphicFramePr>
        <p:xfrm>
          <a:off x="6854040" y="4820400"/>
          <a:ext cx="1845360" cy="163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9" name="TextBox 4"/>
          <p:cNvSpPr/>
          <p:nvPr/>
        </p:nvSpPr>
        <p:spPr>
          <a:xfrm>
            <a:off x="7116840" y="1026000"/>
            <a:ext cx="96804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ontserrat"/>
                <a:ea typeface="Calibri"/>
              </a:rPr>
              <a:t>11 956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0" name="TextBox 5"/>
          <p:cNvSpPr/>
          <p:nvPr/>
        </p:nvSpPr>
        <p:spPr>
          <a:xfrm>
            <a:off x="7926840" y="1446120"/>
            <a:ext cx="9680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5 123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1" name="TextBox 6"/>
          <p:cNvSpPr/>
          <p:nvPr/>
        </p:nvSpPr>
        <p:spPr>
          <a:xfrm>
            <a:off x="6319080" y="1490040"/>
            <a:ext cx="9680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6 833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162" name="Диаграмма 7"/>
          <p:cNvGraphicFramePr/>
          <p:nvPr/>
        </p:nvGraphicFramePr>
        <p:xfrm>
          <a:off x="6561000" y="2439720"/>
          <a:ext cx="2085120" cy="211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3" name="TextBox 9"/>
          <p:cNvSpPr/>
          <p:nvPr/>
        </p:nvSpPr>
        <p:spPr>
          <a:xfrm>
            <a:off x="7081920" y="3296520"/>
            <a:ext cx="104724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ontserrat"/>
                <a:ea typeface="Calibri"/>
              </a:rPr>
              <a:t>10 992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4" name="TextBox 19"/>
          <p:cNvSpPr/>
          <p:nvPr/>
        </p:nvSpPr>
        <p:spPr>
          <a:xfrm>
            <a:off x="7874640" y="3660840"/>
            <a:ext cx="9680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4 834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5" name="TextBox 20"/>
          <p:cNvSpPr/>
          <p:nvPr/>
        </p:nvSpPr>
        <p:spPr>
          <a:xfrm>
            <a:off x="6797520" y="2475000"/>
            <a:ext cx="96804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1" i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1 </a:t>
            </a:r>
            <a:r>
              <a:rPr lang="ru-RU" sz="2000" b="1" i="1" dirty="0">
                <a:solidFill>
                  <a:schemeClr val="dk1"/>
                </a:solidFill>
                <a:latin typeface="Montserrat"/>
                <a:ea typeface="Calibri"/>
              </a:rPr>
              <a:t>092</a:t>
            </a:r>
            <a:endParaRPr lang="en-US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166" name="Диаграмма 22"/>
          <p:cNvGraphicFramePr/>
          <p:nvPr/>
        </p:nvGraphicFramePr>
        <p:xfrm>
          <a:off x="6561000" y="4647600"/>
          <a:ext cx="2085120" cy="211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67" name="TextBox 23"/>
          <p:cNvSpPr/>
          <p:nvPr/>
        </p:nvSpPr>
        <p:spPr>
          <a:xfrm>
            <a:off x="7173360" y="5504760"/>
            <a:ext cx="9680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ontserrat"/>
                <a:ea typeface="Calibri"/>
              </a:rPr>
              <a:t>4 881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8" name="TextBox 24"/>
          <p:cNvSpPr/>
          <p:nvPr/>
        </p:nvSpPr>
        <p:spPr>
          <a:xfrm>
            <a:off x="8024400" y="4720320"/>
            <a:ext cx="9680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742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9" name="TextBox 32"/>
          <p:cNvSpPr/>
          <p:nvPr/>
        </p:nvSpPr>
        <p:spPr>
          <a:xfrm>
            <a:off x="6282360" y="5822280"/>
            <a:ext cx="9680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4 139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0" name="TextBox 52"/>
          <p:cNvSpPr/>
          <p:nvPr/>
        </p:nvSpPr>
        <p:spPr>
          <a:xfrm>
            <a:off x="6237000" y="3751920"/>
            <a:ext cx="9680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5 066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1" name="Рисунок 60"/>
          <p:cNvPicPr/>
          <p:nvPr/>
        </p:nvPicPr>
        <p:blipFill>
          <a:blip r:embed="rId9"/>
          <a:stretch/>
        </p:blipFill>
        <p:spPr>
          <a:xfrm>
            <a:off x="7001640" y="2111760"/>
            <a:ext cx="477000" cy="477000"/>
          </a:xfrm>
          <a:prstGeom prst="rect">
            <a:avLst/>
          </a:prstGeom>
          <a:ln w="0">
            <a:noFill/>
          </a:ln>
        </p:spPr>
      </p:pic>
      <p:sp>
        <p:nvSpPr>
          <p:cNvPr id="172" name="TextBox 62"/>
          <p:cNvSpPr/>
          <p:nvPr/>
        </p:nvSpPr>
        <p:spPr>
          <a:xfrm>
            <a:off x="9289800" y="729000"/>
            <a:ext cx="27201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АО «ЛОК «Окжетпес»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3" name="TextBox 64"/>
          <p:cNvSpPr/>
          <p:nvPr/>
        </p:nvSpPr>
        <p:spPr>
          <a:xfrm>
            <a:off x="9249480" y="2908440"/>
            <a:ext cx="23659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филиал АО «ЛОК «Окжетпес» Алматы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4" name="TextBox 66"/>
          <p:cNvSpPr/>
          <p:nvPr/>
        </p:nvSpPr>
        <p:spPr>
          <a:xfrm>
            <a:off x="9289800" y="5184720"/>
            <a:ext cx="232560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ООО «Астана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5" name="Рисунок 68"/>
          <p:cNvPicPr/>
          <p:nvPr/>
        </p:nvPicPr>
        <p:blipFill>
          <a:blip r:embed="rId10"/>
          <a:stretch/>
        </p:blipFill>
        <p:spPr>
          <a:xfrm>
            <a:off x="9330120" y="315720"/>
            <a:ext cx="1311480" cy="392040"/>
          </a:xfrm>
          <a:prstGeom prst="rect">
            <a:avLst/>
          </a:prstGeom>
          <a:ln w="0">
            <a:noFill/>
          </a:ln>
        </p:spPr>
      </p:pic>
      <p:pic>
        <p:nvPicPr>
          <p:cNvPr id="176" name="Рисунок 69"/>
          <p:cNvPicPr/>
          <p:nvPr/>
        </p:nvPicPr>
        <p:blipFill>
          <a:blip r:embed="rId11"/>
          <a:stretch/>
        </p:blipFill>
        <p:spPr>
          <a:xfrm>
            <a:off x="9289440" y="2410920"/>
            <a:ext cx="1434240" cy="473400"/>
          </a:xfrm>
          <a:prstGeom prst="rect">
            <a:avLst/>
          </a:prstGeom>
          <a:ln w="0">
            <a:noFill/>
          </a:ln>
        </p:spPr>
      </p:pic>
      <p:pic>
        <p:nvPicPr>
          <p:cNvPr id="177" name="Рисунок 74"/>
          <p:cNvPicPr/>
          <p:nvPr/>
        </p:nvPicPr>
        <p:blipFill>
          <a:blip r:embed="rId12"/>
          <a:stretch/>
        </p:blipFill>
        <p:spPr>
          <a:xfrm>
            <a:off x="9330120" y="4812480"/>
            <a:ext cx="1260720" cy="3603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78" name="Диаграмма 75"/>
          <p:cNvGraphicFramePr/>
          <p:nvPr>
            <p:extLst>
              <p:ext uri="{D42A27DB-BD31-4B8C-83A1-F6EECF244321}">
                <p14:modId xmlns:p14="http://schemas.microsoft.com/office/powerpoint/2010/main" val="136302762"/>
              </p:ext>
            </p:extLst>
          </p:nvPr>
        </p:nvGraphicFramePr>
        <p:xfrm>
          <a:off x="8479080" y="1093320"/>
          <a:ext cx="3459960" cy="1288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9" name="Диаграмма 76"/>
          <p:cNvGraphicFramePr/>
          <p:nvPr/>
        </p:nvGraphicFramePr>
        <p:xfrm>
          <a:off x="8507520" y="3358800"/>
          <a:ext cx="3416400" cy="1288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0" name="Диаграмма 77"/>
          <p:cNvGraphicFramePr/>
          <p:nvPr/>
        </p:nvGraphicFramePr>
        <p:xfrm>
          <a:off x="8518320" y="5398920"/>
          <a:ext cx="3335400" cy="137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181" name="Стрелка: вниз 209"/>
          <p:cNvSpPr/>
          <p:nvPr/>
        </p:nvSpPr>
        <p:spPr>
          <a:xfrm>
            <a:off x="5361840" y="5903640"/>
            <a:ext cx="123120" cy="226800"/>
          </a:xfrm>
          <a:prstGeom prst="downArrow">
            <a:avLst>
              <a:gd name="adj1" fmla="val 50000"/>
              <a:gd name="adj2" fmla="val 45991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2" name="Стрелка: вниз 210"/>
          <p:cNvSpPr/>
          <p:nvPr/>
        </p:nvSpPr>
        <p:spPr>
          <a:xfrm>
            <a:off x="5448240" y="5511600"/>
            <a:ext cx="123120" cy="226800"/>
          </a:xfrm>
          <a:prstGeom prst="downArrow">
            <a:avLst>
              <a:gd name="adj1" fmla="val 50000"/>
              <a:gd name="adj2" fmla="val 45991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3" name="Рисунок 2"/>
          <p:cNvPicPr/>
          <p:nvPr/>
        </p:nvPicPr>
        <p:blipFill>
          <a:blip r:embed="rId16"/>
          <a:stretch/>
        </p:blipFill>
        <p:spPr>
          <a:xfrm>
            <a:off x="4337640" y="2179080"/>
            <a:ext cx="1129320" cy="1129320"/>
          </a:xfrm>
          <a:prstGeom prst="rect">
            <a:avLst/>
          </a:prstGeom>
          <a:ln w="0">
            <a:noFill/>
          </a:ln>
        </p:spPr>
      </p:pic>
      <p:pic>
        <p:nvPicPr>
          <p:cNvPr id="184" name="Рисунок 4"/>
          <p:cNvPicPr/>
          <p:nvPr/>
        </p:nvPicPr>
        <p:blipFill>
          <a:blip r:embed="rId17"/>
          <a:stretch/>
        </p:blipFill>
        <p:spPr>
          <a:xfrm>
            <a:off x="339120" y="2581560"/>
            <a:ext cx="1313640" cy="1313640"/>
          </a:xfrm>
          <a:prstGeom prst="rect">
            <a:avLst/>
          </a:prstGeom>
          <a:ln w="0">
            <a:noFill/>
          </a:ln>
        </p:spPr>
      </p:pic>
      <p:pic>
        <p:nvPicPr>
          <p:cNvPr id="185" name="Рисунок 5"/>
          <p:cNvPicPr/>
          <p:nvPr/>
        </p:nvPicPr>
        <p:blipFill>
          <a:blip r:embed="rId17"/>
          <a:stretch/>
        </p:blipFill>
        <p:spPr>
          <a:xfrm>
            <a:off x="6286680" y="756720"/>
            <a:ext cx="735840" cy="735840"/>
          </a:xfrm>
          <a:prstGeom prst="rect">
            <a:avLst/>
          </a:prstGeom>
          <a:ln w="0">
            <a:noFill/>
          </a:ln>
        </p:spPr>
      </p:pic>
      <p:pic>
        <p:nvPicPr>
          <p:cNvPr id="186" name="Рисунок 6"/>
          <p:cNvPicPr/>
          <p:nvPr/>
        </p:nvPicPr>
        <p:blipFill>
          <a:blip r:embed="rId18"/>
          <a:stretch/>
        </p:blipFill>
        <p:spPr>
          <a:xfrm>
            <a:off x="8075880" y="756720"/>
            <a:ext cx="687600" cy="687600"/>
          </a:xfrm>
          <a:prstGeom prst="rect">
            <a:avLst/>
          </a:prstGeom>
          <a:ln w="0">
            <a:noFill/>
          </a:ln>
        </p:spPr>
      </p:pic>
      <p:pic>
        <p:nvPicPr>
          <p:cNvPr id="187" name="Рисунок 7"/>
          <p:cNvPicPr/>
          <p:nvPr/>
        </p:nvPicPr>
        <p:blipFill>
          <a:blip r:embed="rId17"/>
          <a:stretch/>
        </p:blipFill>
        <p:spPr>
          <a:xfrm>
            <a:off x="6286680" y="2985480"/>
            <a:ext cx="735840" cy="735840"/>
          </a:xfrm>
          <a:prstGeom prst="rect">
            <a:avLst/>
          </a:prstGeom>
          <a:ln w="0">
            <a:noFill/>
          </a:ln>
        </p:spPr>
      </p:pic>
      <p:pic>
        <p:nvPicPr>
          <p:cNvPr id="188" name="Рисунок 8"/>
          <p:cNvPicPr/>
          <p:nvPr/>
        </p:nvPicPr>
        <p:blipFill>
          <a:blip r:embed="rId18"/>
          <a:stretch/>
        </p:blipFill>
        <p:spPr>
          <a:xfrm>
            <a:off x="8075880" y="2985480"/>
            <a:ext cx="687600" cy="687600"/>
          </a:xfrm>
          <a:prstGeom prst="rect">
            <a:avLst/>
          </a:prstGeom>
          <a:ln w="0">
            <a:noFill/>
          </a:ln>
        </p:spPr>
      </p:pic>
      <p:pic>
        <p:nvPicPr>
          <p:cNvPr id="189" name="Рисунок 9"/>
          <p:cNvPicPr/>
          <p:nvPr/>
        </p:nvPicPr>
        <p:blipFill>
          <a:blip r:embed="rId17"/>
          <a:stretch/>
        </p:blipFill>
        <p:spPr>
          <a:xfrm>
            <a:off x="6286680" y="5115960"/>
            <a:ext cx="735840" cy="735840"/>
          </a:xfrm>
          <a:prstGeom prst="rect">
            <a:avLst/>
          </a:prstGeom>
          <a:ln w="0">
            <a:noFill/>
          </a:ln>
        </p:spPr>
      </p:pic>
      <p:pic>
        <p:nvPicPr>
          <p:cNvPr id="190" name="Рисунок 10"/>
          <p:cNvPicPr/>
          <p:nvPr/>
        </p:nvPicPr>
        <p:blipFill>
          <a:blip r:embed="rId18"/>
          <a:stretch/>
        </p:blipFill>
        <p:spPr>
          <a:xfrm>
            <a:off x="8075880" y="5115960"/>
            <a:ext cx="687600" cy="687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F4FEE-FA17-D387-0EB6-F21730D2E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77F4B8-FD16-2FEB-DD59-079A6BA91B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E9E939B-6ADA-F796-144C-6005C4239569}"/>
              </a:ext>
            </a:extLst>
          </p:cNvPr>
          <p:cNvSpPr/>
          <p:nvPr/>
        </p:nvSpPr>
        <p:spPr>
          <a:xfrm>
            <a:off x="10227076" y="0"/>
            <a:ext cx="1964924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BB7CD7-588B-B819-FF54-55C812881C8A}"/>
              </a:ext>
            </a:extLst>
          </p:cNvPr>
          <p:cNvSpPr txBox="1"/>
          <p:nvPr/>
        </p:nvSpPr>
        <p:spPr>
          <a:xfrm>
            <a:off x="722074" y="437013"/>
            <a:ext cx="4305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ПОРТРЕТ СРЕДНЕГО КЛИЕНТА ЗА 12 МЕСЯЦЕВ 2024 ГОДА</a:t>
            </a:r>
            <a:endParaRPr lang="ru-RU" b="1" dirty="0">
              <a:latin typeface="Montserrat" panose="00000500000000000000" pitchFamily="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04A4E-AD77-92F0-0F03-618B007C6C00}"/>
              </a:ext>
            </a:extLst>
          </p:cNvPr>
          <p:cNvSpPr txBox="1"/>
          <p:nvPr/>
        </p:nvSpPr>
        <p:spPr>
          <a:xfrm>
            <a:off x="6343889" y="437013"/>
            <a:ext cx="3974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СТРУКТУРА ЗАБОЛЕВАНИЙ ЗА 12 МЕСЯЦЕВ 2024 ГОДА</a:t>
            </a:r>
            <a:endParaRPr lang="ru-RU" b="1" dirty="0">
              <a:latin typeface="Montserrat" panose="00000500000000000000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80702B-7038-5865-2F01-8B525AFA278A}"/>
              </a:ext>
            </a:extLst>
          </p:cNvPr>
          <p:cNvSpPr txBox="1"/>
          <p:nvPr/>
        </p:nvSpPr>
        <p:spPr>
          <a:xfrm>
            <a:off x="722074" y="1134570"/>
            <a:ext cx="17777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36 - 60 лет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54A20CB0-07C1-3C93-A549-D70D8C645F7C}"/>
              </a:ext>
            </a:extLst>
          </p:cNvPr>
          <p:cNvGraphicFramePr/>
          <p:nvPr/>
        </p:nvGraphicFramePr>
        <p:xfrm>
          <a:off x="2555034" y="1534680"/>
          <a:ext cx="2968095" cy="2466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F41C307E-50B9-E40C-2E5B-3CD617BCFECD}"/>
              </a:ext>
            </a:extLst>
          </p:cNvPr>
          <p:cNvGraphicFramePr/>
          <p:nvPr/>
        </p:nvGraphicFramePr>
        <p:xfrm>
          <a:off x="322373" y="1534680"/>
          <a:ext cx="2797507" cy="2466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7691988-A030-D94F-8FAA-7A5611CBFBD0}"/>
              </a:ext>
            </a:extLst>
          </p:cNvPr>
          <p:cNvSpPr txBox="1"/>
          <p:nvPr/>
        </p:nvSpPr>
        <p:spPr>
          <a:xfrm>
            <a:off x="716487" y="2650888"/>
            <a:ext cx="20002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</a:rPr>
              <a:t>РЕАБИЛИТАЦИЯ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94D5DA-B218-E4EB-8ABB-5B3AB08E6676}"/>
              </a:ext>
            </a:extLst>
          </p:cNvPr>
          <p:cNvSpPr txBox="1"/>
          <p:nvPr/>
        </p:nvSpPr>
        <p:spPr>
          <a:xfrm>
            <a:off x="3202470" y="2629470"/>
            <a:ext cx="15903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</a:rPr>
              <a:t>КОММЕРЦИЯ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EA36EA-10A8-135E-8B0E-4C0A38CD591C}"/>
              </a:ext>
            </a:extLst>
          </p:cNvPr>
          <p:cNvSpPr txBox="1"/>
          <p:nvPr/>
        </p:nvSpPr>
        <p:spPr>
          <a:xfrm>
            <a:off x="4532411" y="2472665"/>
            <a:ext cx="9907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</a:rPr>
              <a:t>мужчины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62E36E-C436-78CE-7739-389A5BFA46C0}"/>
              </a:ext>
            </a:extLst>
          </p:cNvPr>
          <p:cNvSpPr txBox="1"/>
          <p:nvPr/>
        </p:nvSpPr>
        <p:spPr>
          <a:xfrm>
            <a:off x="2716731" y="2058762"/>
            <a:ext cx="9907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</a:rPr>
              <a:t>женщины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525099-65B0-B410-B393-AE54CF53FBAC}"/>
              </a:ext>
            </a:extLst>
          </p:cNvPr>
          <p:cNvSpPr txBox="1"/>
          <p:nvPr/>
        </p:nvSpPr>
        <p:spPr>
          <a:xfrm>
            <a:off x="1704743" y="3142223"/>
            <a:ext cx="9907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</a:rPr>
              <a:t>мужчины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4A6A56-B6E9-11D9-E676-FF24720CC7CB}"/>
              </a:ext>
            </a:extLst>
          </p:cNvPr>
          <p:cNvSpPr txBox="1"/>
          <p:nvPr/>
        </p:nvSpPr>
        <p:spPr>
          <a:xfrm>
            <a:off x="447986" y="2182607"/>
            <a:ext cx="9907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  <a:ea typeface="Calibri" panose="020F0502020204030204" pitchFamily="34" charset="0"/>
              </a:rPr>
              <a:t>женщины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D3D9585-D846-9500-6E08-5FBA9CBD1B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3" t="10745" r="23549" b="8312"/>
          <a:stretch/>
        </p:blipFill>
        <p:spPr>
          <a:xfrm>
            <a:off x="1409379" y="1661375"/>
            <a:ext cx="587490" cy="8727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1365ABD-4C13-7095-2F50-39549C94C4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07"/>
          <a:stretch/>
        </p:blipFill>
        <p:spPr>
          <a:xfrm>
            <a:off x="4370307" y="2927887"/>
            <a:ext cx="1355169" cy="8519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ACE54AE-F73D-9F9F-02C3-1FE99FF4C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3" t="10745" r="23549" b="8312"/>
          <a:stretch/>
        </p:blipFill>
        <p:spPr>
          <a:xfrm>
            <a:off x="3752563" y="1704586"/>
            <a:ext cx="587490" cy="8727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EF4837B-7133-D942-8772-E3F4F2E3A1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4" t="12039" r="20572" b="1489"/>
          <a:stretch/>
        </p:blipFill>
        <p:spPr>
          <a:xfrm>
            <a:off x="7018065" y="1347725"/>
            <a:ext cx="1226935" cy="19039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3A37AA-A329-E400-504D-267F0789A3C4}"/>
              </a:ext>
            </a:extLst>
          </p:cNvPr>
          <p:cNvSpPr txBox="1"/>
          <p:nvPr/>
        </p:nvSpPr>
        <p:spPr>
          <a:xfrm>
            <a:off x="8642012" y="1858957"/>
            <a:ext cx="1097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39,2%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B1EE66-4D51-F98F-7E3C-7542697A0E7D}"/>
              </a:ext>
            </a:extLst>
          </p:cNvPr>
          <p:cNvSpPr txBox="1"/>
          <p:nvPr/>
        </p:nvSpPr>
        <p:spPr>
          <a:xfrm>
            <a:off x="8642012" y="2730575"/>
            <a:ext cx="11889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45,0%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53B80A1-7F27-6E98-0634-0367B17959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773" y="1530476"/>
            <a:ext cx="1097232" cy="32848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E5ECCC6-1921-E986-E5A1-9F51ADBCF0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932" y="2371650"/>
            <a:ext cx="1199733" cy="39632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81EC8D5-0EAE-8575-FB9F-584917A82D06}"/>
              </a:ext>
            </a:extLst>
          </p:cNvPr>
          <p:cNvSpPr txBox="1"/>
          <p:nvPr/>
        </p:nvSpPr>
        <p:spPr>
          <a:xfrm>
            <a:off x="6223514" y="1858846"/>
            <a:ext cx="47563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000" b="1" dirty="0">
                <a:solidFill>
                  <a:schemeClr val="accent6">
                    <a:lumMod val="75000"/>
                  </a:schemeClr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1</a:t>
            </a:r>
            <a:endParaRPr lang="ru-RU" sz="5000" b="1" dirty="0">
              <a:solidFill>
                <a:schemeClr val="accent6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9FA31C-3ED3-5CBE-D26E-3AC36B160B6C}"/>
              </a:ext>
            </a:extLst>
          </p:cNvPr>
          <p:cNvSpPr txBox="1"/>
          <p:nvPr/>
        </p:nvSpPr>
        <p:spPr>
          <a:xfrm>
            <a:off x="6223514" y="3760445"/>
            <a:ext cx="47563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000" b="1" dirty="0">
                <a:solidFill>
                  <a:schemeClr val="accent5">
                    <a:lumMod val="75000"/>
                  </a:schemeClr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2</a:t>
            </a:r>
            <a:endParaRPr lang="ru-RU" sz="5000" b="1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8FD92D7-2DE7-3825-3E8A-B2897945BB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07"/>
          <a:stretch/>
        </p:blipFill>
        <p:spPr>
          <a:xfrm>
            <a:off x="6916178" y="3554462"/>
            <a:ext cx="1777754" cy="111761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3E616B5-92AF-8120-5887-2CFBE1E9B598}"/>
              </a:ext>
            </a:extLst>
          </p:cNvPr>
          <p:cNvSpPr txBox="1"/>
          <p:nvPr/>
        </p:nvSpPr>
        <p:spPr>
          <a:xfrm>
            <a:off x="8642012" y="3698099"/>
            <a:ext cx="10563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30,3%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DCD1BF-20DE-F19C-4ECD-DE31D1269461}"/>
              </a:ext>
            </a:extLst>
          </p:cNvPr>
          <p:cNvSpPr txBox="1"/>
          <p:nvPr/>
        </p:nvSpPr>
        <p:spPr>
          <a:xfrm>
            <a:off x="8642012" y="4478363"/>
            <a:ext cx="11889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31,8%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1DBF109-7370-5C70-49EF-1AF27E10FC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773" y="3369618"/>
            <a:ext cx="1097232" cy="32848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9F7A7AA-FBDA-AE7C-D8FB-4A44AF4650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932" y="4119438"/>
            <a:ext cx="1199733" cy="39632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4694F7F-39E6-2D7D-9879-3BB38ED05A97}"/>
              </a:ext>
            </a:extLst>
          </p:cNvPr>
          <p:cNvSpPr txBox="1"/>
          <p:nvPr/>
        </p:nvSpPr>
        <p:spPr>
          <a:xfrm>
            <a:off x="6223514" y="5589584"/>
            <a:ext cx="47563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000" b="1" dirty="0">
                <a:solidFill>
                  <a:schemeClr val="accent4">
                    <a:lumMod val="75000"/>
                  </a:schemeClr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3</a:t>
            </a:r>
            <a:endParaRPr lang="ru-RU" sz="5000" b="1" dirty="0">
              <a:solidFill>
                <a:schemeClr val="accent4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4A3DA6-989B-E533-55CA-5E872FC080FF}"/>
              </a:ext>
            </a:extLst>
          </p:cNvPr>
          <p:cNvSpPr txBox="1"/>
          <p:nvPr/>
        </p:nvSpPr>
        <p:spPr>
          <a:xfrm>
            <a:off x="8642012" y="5527238"/>
            <a:ext cx="11889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23,3%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A238A4-F1ED-C237-2FEB-C8653DC28AF1}"/>
              </a:ext>
            </a:extLst>
          </p:cNvPr>
          <p:cNvSpPr txBox="1"/>
          <p:nvPr/>
        </p:nvSpPr>
        <p:spPr>
          <a:xfrm>
            <a:off x="8642012" y="6307502"/>
            <a:ext cx="11889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18,8%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0C42A19-366E-702E-14CA-49E19AFCE3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773" y="5198757"/>
            <a:ext cx="1097232" cy="3284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7AFBD72-1317-11EE-11E6-EC5A6924A6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932" y="5948577"/>
            <a:ext cx="1199733" cy="39632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769DF95-015C-0E08-436C-DA678FE81E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520" y="4996464"/>
            <a:ext cx="962651" cy="173763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94660E9-7D75-FB93-953D-DFFB224943F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580" y="2332666"/>
            <a:ext cx="708452" cy="127879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B6B1AE9-3D02-4395-D923-6EC4DAEB87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3" t="10745" r="23549" b="8312"/>
          <a:stretch/>
        </p:blipFill>
        <p:spPr>
          <a:xfrm>
            <a:off x="10955831" y="4095474"/>
            <a:ext cx="587490" cy="87274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0584716-77BE-3AA5-FA15-DD66C52C1A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07"/>
          <a:stretch/>
        </p:blipFill>
        <p:spPr>
          <a:xfrm>
            <a:off x="10753932" y="5417076"/>
            <a:ext cx="1198978" cy="75376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7ED7550-B401-6200-47AC-03377A8C55D3}"/>
              </a:ext>
            </a:extLst>
          </p:cNvPr>
          <p:cNvSpPr txBox="1"/>
          <p:nvPr/>
        </p:nvSpPr>
        <p:spPr>
          <a:xfrm>
            <a:off x="10351142" y="1544259"/>
            <a:ext cx="15492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1" dirty="0"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ООО «Астана</a:t>
            </a:r>
            <a:endParaRPr lang="ru-RU" sz="1400" b="1" i="1" dirty="0">
              <a:latin typeface="Montserrat" panose="00000500000000000000" pitchFamily="2" charset="-52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3CEFB6E-82C3-59B1-7130-EF7D82F684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144" y="1830768"/>
            <a:ext cx="961243" cy="275120"/>
          </a:xfrm>
          <a:prstGeom prst="rect">
            <a:avLst/>
          </a:prstGeom>
        </p:spPr>
      </p:pic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2ED38762-F655-5511-0597-BFBFD6F95257}"/>
              </a:ext>
            </a:extLst>
          </p:cNvPr>
          <p:cNvCxnSpPr>
            <a:cxnSpLocks/>
          </p:cNvCxnSpPr>
          <p:nvPr/>
        </p:nvCxnSpPr>
        <p:spPr>
          <a:xfrm>
            <a:off x="10227076" y="0"/>
            <a:ext cx="0" cy="685800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A8997BF-9BFB-E26C-466A-5796392511EB}"/>
              </a:ext>
            </a:extLst>
          </p:cNvPr>
          <p:cNvSpPr txBox="1"/>
          <p:nvPr/>
        </p:nvSpPr>
        <p:spPr>
          <a:xfrm>
            <a:off x="10788122" y="3641567"/>
            <a:ext cx="9612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C662B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79,5%</a:t>
            </a:r>
            <a:endParaRPr lang="ru-RU" sz="2000" b="1" dirty="0">
              <a:solidFill>
                <a:srgbClr val="7C662B"/>
              </a:solidFill>
              <a:latin typeface="Montserrat" panose="00000500000000000000" pitchFamily="2" charset="-52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6BEA2F-9C34-9DC7-1186-79DF2D10EDE9}"/>
              </a:ext>
            </a:extLst>
          </p:cNvPr>
          <p:cNvSpPr txBox="1"/>
          <p:nvPr/>
        </p:nvSpPr>
        <p:spPr>
          <a:xfrm>
            <a:off x="10844052" y="5028147"/>
            <a:ext cx="9612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C662B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9,4%</a:t>
            </a:r>
            <a:endParaRPr lang="ru-RU" sz="2000" b="1" dirty="0">
              <a:solidFill>
                <a:srgbClr val="7C662B"/>
              </a:solidFill>
              <a:latin typeface="Montserrat" panose="00000500000000000000" pitchFamily="2" charset="-5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570809-A957-E245-76FF-66FD20E4E41D}"/>
              </a:ext>
            </a:extLst>
          </p:cNvPr>
          <p:cNvSpPr txBox="1"/>
          <p:nvPr/>
        </p:nvSpPr>
        <p:spPr>
          <a:xfrm>
            <a:off x="10829145" y="6224952"/>
            <a:ext cx="9612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C662B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8,6%</a:t>
            </a:r>
            <a:endParaRPr lang="ru-RU" sz="2000" b="1" dirty="0">
              <a:solidFill>
                <a:srgbClr val="7C662B"/>
              </a:solidFill>
              <a:latin typeface="Montserrat" panose="00000500000000000000" pitchFamily="2" charset="-52"/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AA8765F2-7B3D-1D0C-3669-FCDE4599D56B}"/>
              </a:ext>
            </a:extLst>
          </p:cNvPr>
          <p:cNvGraphicFramePr>
            <a:graphicFrameLocks noGrp="1"/>
          </p:cNvGraphicFramePr>
          <p:nvPr/>
        </p:nvGraphicFramePr>
        <p:xfrm>
          <a:off x="392245" y="3818926"/>
          <a:ext cx="5333231" cy="167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4755">
                  <a:extLst>
                    <a:ext uri="{9D8B030D-6E8A-4147-A177-3AD203B41FA5}">
                      <a16:colId xmlns:a16="http://schemas.microsoft.com/office/drawing/2014/main" val="3021663972"/>
                    </a:ext>
                  </a:extLst>
                </a:gridCol>
                <a:gridCol w="1346503">
                  <a:extLst>
                    <a:ext uri="{9D8B030D-6E8A-4147-A177-3AD203B41FA5}">
                      <a16:colId xmlns:a16="http://schemas.microsoft.com/office/drawing/2014/main" val="4057886526"/>
                    </a:ext>
                  </a:extLst>
                </a:gridCol>
                <a:gridCol w="1066669">
                  <a:extLst>
                    <a:ext uri="{9D8B030D-6E8A-4147-A177-3AD203B41FA5}">
                      <a16:colId xmlns:a16="http://schemas.microsoft.com/office/drawing/2014/main" val="1555300300"/>
                    </a:ext>
                  </a:extLst>
                </a:gridCol>
                <a:gridCol w="1415304">
                  <a:extLst>
                    <a:ext uri="{9D8B030D-6E8A-4147-A177-3AD203B41FA5}">
                      <a16:colId xmlns:a16="http://schemas.microsoft.com/office/drawing/2014/main" val="1257488040"/>
                    </a:ext>
                  </a:extLst>
                </a:gridCol>
              </a:tblGrid>
              <a:tr h="274831"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</a:rPr>
                        <a:t> НАИМЕНОВАНИЕ ПОКАЗАТЕЛЕЙ</a:t>
                      </a:r>
                      <a:endParaRPr lang="ru-RU" sz="1000" b="0" i="1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</a:rPr>
                        <a:t>12 МЕС. 2024 ГОД</a:t>
                      </a:r>
                    </a:p>
                    <a:p>
                      <a:pPr algn="ctr"/>
                      <a:endParaRPr lang="ru-RU" sz="1000" b="0" i="1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</a:rPr>
                        <a:t>12 МЕС. 2023 ГОД</a:t>
                      </a:r>
                      <a:endParaRPr lang="ru-RU" sz="1000" b="0" i="1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</a:rPr>
                        <a:t>ОТКЛОНЕНИЕ(+/-)</a:t>
                      </a:r>
                      <a:endParaRPr lang="ru-RU" sz="1000" b="0" i="1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4013818"/>
                  </a:ext>
                </a:extLst>
              </a:tr>
              <a:tr h="274831"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</a:rPr>
                        <a:t>Всего проведено к/дней, из них :</a:t>
                      </a:r>
                      <a:endParaRPr lang="ru-RU" sz="1000" b="0" i="1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Montserrat" panose="00000500000000000000" pitchFamily="2" charset="-52"/>
                        </a:rPr>
                        <a:t>228</a:t>
                      </a:r>
                      <a:r>
                        <a:rPr lang="ru-RU" sz="1200" b="1" baseline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Montserrat" panose="00000500000000000000" pitchFamily="2" charset="-52"/>
                        </a:rPr>
                        <a:t> 757</a:t>
                      </a:r>
                      <a:endParaRPr lang="ru-RU" sz="12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Montserrat" panose="00000500000000000000" pitchFamily="2" charset="-52"/>
                        </a:rPr>
                        <a:t>234 258</a:t>
                      </a:r>
                      <a:endParaRPr lang="ru-RU" sz="1200" b="1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Montserrat" panose="00000500000000000000" pitchFamily="2" charset="-52"/>
                        </a:rPr>
                        <a:t>-5</a:t>
                      </a:r>
                      <a:r>
                        <a:rPr lang="ru-RU" sz="1200" b="1" baseline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Montserrat" panose="00000500000000000000" pitchFamily="2" charset="-52"/>
                        </a:rPr>
                        <a:t> 501</a:t>
                      </a:r>
                      <a:endParaRPr lang="ru-RU" sz="12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310086"/>
                  </a:ext>
                </a:extLst>
              </a:tr>
              <a:tr h="412247"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</a:rPr>
                        <a:t>Проведено к/дней прикрепленного контингента</a:t>
                      </a:r>
                      <a:endParaRPr lang="ru-RU" sz="1000" b="0" i="1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Montserrat" panose="00000500000000000000" pitchFamily="2" charset="-52"/>
                        </a:rPr>
                        <a:t>106 734</a:t>
                      </a:r>
                      <a:endParaRPr lang="ru-RU" sz="12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Montserrat" panose="00000500000000000000" pitchFamily="2" charset="-52"/>
                        </a:rPr>
                        <a:t>104 540</a:t>
                      </a:r>
                      <a:endParaRPr lang="ru-RU" sz="12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Montserrat" panose="00000500000000000000" pitchFamily="2" charset="-52"/>
                        </a:rPr>
                        <a:t>+2 194</a:t>
                      </a:r>
                      <a:endParaRPr lang="ru-RU" sz="1200" b="1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6109433"/>
                  </a:ext>
                </a:extLst>
              </a:tr>
              <a:tr h="274831"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</a:rPr>
                        <a:t>Проведено к/дней  на платной основе</a:t>
                      </a:r>
                      <a:endParaRPr lang="ru-RU" sz="1000" b="0" i="1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Montserrat" panose="00000500000000000000" pitchFamily="2" charset="-52"/>
                        </a:rPr>
                        <a:t>110</a:t>
                      </a:r>
                      <a:r>
                        <a:rPr lang="ru-RU" sz="1200" b="1" baseline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Montserrat" panose="00000500000000000000" pitchFamily="2" charset="-52"/>
                        </a:rPr>
                        <a:t> 908</a:t>
                      </a:r>
                      <a:endParaRPr lang="ru-RU" sz="12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Montserrat" panose="00000500000000000000" pitchFamily="2" charset="-52"/>
                        </a:rPr>
                        <a:t>118 544</a:t>
                      </a:r>
                      <a:endParaRPr lang="ru-RU" sz="12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Montserrat" panose="00000500000000000000" pitchFamily="2" charset="-52"/>
                        </a:rPr>
                        <a:t>-7</a:t>
                      </a:r>
                      <a:r>
                        <a:rPr lang="ru-RU" sz="1200" b="1" baseline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Montserrat" panose="00000500000000000000" pitchFamily="2" charset="-52"/>
                        </a:rPr>
                        <a:t> 636</a:t>
                      </a:r>
                      <a:endParaRPr lang="ru-RU" sz="12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6128894"/>
                  </a:ext>
                </a:extLst>
              </a:tr>
              <a:tr h="274831"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-52"/>
                        </a:rPr>
                        <a:t>Проведено к/дней ФСМС </a:t>
                      </a:r>
                      <a:endParaRPr lang="ru-RU" sz="1000" b="0" i="1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Montserrat" panose="00000500000000000000" pitchFamily="2" charset="-52"/>
                        </a:rPr>
                        <a:t>11 115</a:t>
                      </a:r>
                      <a:endParaRPr lang="ru-RU" sz="12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Montserrat" panose="00000500000000000000" pitchFamily="2" charset="-52"/>
                        </a:rPr>
                        <a:t>11 174</a:t>
                      </a:r>
                      <a:endParaRPr lang="ru-RU" sz="1200" b="1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Montserrat" panose="00000500000000000000" pitchFamily="2" charset="-52"/>
                        </a:rPr>
                        <a:t>-59</a:t>
                      </a:r>
                      <a:endParaRPr lang="ru-RU" sz="12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016296"/>
                  </a:ext>
                </a:extLst>
              </a:tr>
            </a:tbl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6697C4DD-5368-7B97-0D02-1741380043E8}"/>
              </a:ext>
            </a:extLst>
          </p:cNvPr>
          <p:cNvGraphicFramePr/>
          <p:nvPr/>
        </p:nvGraphicFramePr>
        <p:xfrm>
          <a:off x="191047" y="5841104"/>
          <a:ext cx="5614400" cy="813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C4B52C8F-7F9E-8F00-EF88-B61B776CDC22}"/>
              </a:ext>
            </a:extLst>
          </p:cNvPr>
          <p:cNvSpPr txBox="1"/>
          <p:nvPr/>
        </p:nvSpPr>
        <p:spPr>
          <a:xfrm>
            <a:off x="673178" y="6491443"/>
            <a:ext cx="10873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Окжетпес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9391A9-1588-E92A-686E-54704EA26245}"/>
              </a:ext>
            </a:extLst>
          </p:cNvPr>
          <p:cNvSpPr txBox="1"/>
          <p:nvPr/>
        </p:nvSpPr>
        <p:spPr>
          <a:xfrm>
            <a:off x="2605419" y="6491443"/>
            <a:ext cx="10249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Алматы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6995B2-B933-D2A5-F065-9F53BB794B58}"/>
              </a:ext>
            </a:extLst>
          </p:cNvPr>
          <p:cNvSpPr txBox="1"/>
          <p:nvPr/>
        </p:nvSpPr>
        <p:spPr>
          <a:xfrm>
            <a:off x="913528" y="6197808"/>
            <a:ext cx="6670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100 </a:t>
            </a:r>
            <a:endParaRPr lang="ru-RU" sz="16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22DA83B-C619-B61B-FBA9-007A4B02389D}"/>
              </a:ext>
            </a:extLst>
          </p:cNvPr>
          <p:cNvSpPr txBox="1"/>
          <p:nvPr/>
        </p:nvSpPr>
        <p:spPr>
          <a:xfrm>
            <a:off x="2716731" y="6191944"/>
            <a:ext cx="6670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171</a:t>
            </a:r>
            <a:endParaRPr lang="ru-RU" sz="16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DBB6678-338A-B1DF-269B-987D15370D63}"/>
              </a:ext>
            </a:extLst>
          </p:cNvPr>
          <p:cNvSpPr txBox="1"/>
          <p:nvPr/>
        </p:nvSpPr>
        <p:spPr>
          <a:xfrm>
            <a:off x="433134" y="5592777"/>
            <a:ext cx="53723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latin typeface="Montserrat" panose="00000500000000000000" pitchFamily="2" charset="-52"/>
              </a:rPr>
              <a:t>ИЗНОС МЕДИЦИНСКОГО ОБОРУДОВАНИЯ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AB9B69B-DA85-A4D0-26F2-5381719CAD9C}"/>
              </a:ext>
            </a:extLst>
          </p:cNvPr>
          <p:cNvSpPr txBox="1"/>
          <p:nvPr/>
        </p:nvSpPr>
        <p:spPr>
          <a:xfrm>
            <a:off x="4510579" y="6191944"/>
            <a:ext cx="6670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169</a:t>
            </a:r>
            <a:endParaRPr lang="ru-RU" sz="16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0F1A545-DE31-4955-F475-1A6999FC5024}"/>
              </a:ext>
            </a:extLst>
          </p:cNvPr>
          <p:cNvSpPr txBox="1"/>
          <p:nvPr/>
        </p:nvSpPr>
        <p:spPr>
          <a:xfrm>
            <a:off x="4294342" y="6491443"/>
            <a:ext cx="1211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Ессентуки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9957D2B-D143-AF02-C940-2C6404E76F48}"/>
              </a:ext>
            </a:extLst>
          </p:cNvPr>
          <p:cNvSpPr txBox="1"/>
          <p:nvPr/>
        </p:nvSpPr>
        <p:spPr>
          <a:xfrm>
            <a:off x="673178" y="5855774"/>
            <a:ext cx="10873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Износ 52%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23465F-2329-901C-64D9-A9AC2FD7631F}"/>
              </a:ext>
            </a:extLst>
          </p:cNvPr>
          <p:cNvSpPr txBox="1"/>
          <p:nvPr/>
        </p:nvSpPr>
        <p:spPr>
          <a:xfrm>
            <a:off x="4234725" y="5855774"/>
            <a:ext cx="10873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Износ 52%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10CD18F-3DD6-5BB0-37E2-2F25DA7DACD1}"/>
              </a:ext>
            </a:extLst>
          </p:cNvPr>
          <p:cNvSpPr txBox="1"/>
          <p:nvPr/>
        </p:nvSpPr>
        <p:spPr>
          <a:xfrm>
            <a:off x="2530423" y="5855774"/>
            <a:ext cx="10873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Износ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55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%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95119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Прямоугольник 3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gradFill rotWithShape="0">
            <a:gsLst>
              <a:gs pos="0">
                <a:srgbClr val="D7D7D7"/>
              </a:gs>
              <a:gs pos="50000">
                <a:srgbClr val="E5E5E5"/>
              </a:gs>
              <a:gs pos="100000">
                <a:srgbClr val="F1F1F1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247" name="Овал 26"/>
          <p:cNvSpPr/>
          <p:nvPr/>
        </p:nvSpPr>
        <p:spPr>
          <a:xfrm>
            <a:off x="526680" y="2075400"/>
            <a:ext cx="677160" cy="677160"/>
          </a:xfrm>
          <a:prstGeom prst="ellipse">
            <a:avLst/>
          </a:prstGeom>
          <a:gradFill rotWithShape="0">
            <a:gsLst>
              <a:gs pos="0">
                <a:srgbClr val="95ACEA"/>
              </a:gs>
              <a:gs pos="50000">
                <a:srgbClr val="BFCAF0"/>
              </a:gs>
              <a:gs pos="100000">
                <a:srgbClr val="E0E5F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248" name="Овал 27"/>
          <p:cNvSpPr/>
          <p:nvPr/>
        </p:nvSpPr>
        <p:spPr>
          <a:xfrm>
            <a:off x="3207240" y="2075400"/>
            <a:ext cx="677160" cy="677160"/>
          </a:xfrm>
          <a:prstGeom prst="ellipse">
            <a:avLst/>
          </a:prstGeom>
          <a:gradFill rotWithShape="0">
            <a:gsLst>
              <a:gs pos="0">
                <a:srgbClr val="95ACEA"/>
              </a:gs>
              <a:gs pos="50000">
                <a:srgbClr val="BFCAF0"/>
              </a:gs>
              <a:gs pos="100000">
                <a:srgbClr val="E0E5F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249" name="Овал 28"/>
          <p:cNvSpPr/>
          <p:nvPr/>
        </p:nvSpPr>
        <p:spPr>
          <a:xfrm>
            <a:off x="526680" y="4543560"/>
            <a:ext cx="677160" cy="677160"/>
          </a:xfrm>
          <a:prstGeom prst="ellipse">
            <a:avLst/>
          </a:prstGeom>
          <a:gradFill rotWithShape="0">
            <a:gsLst>
              <a:gs pos="0">
                <a:srgbClr val="95ACEA"/>
              </a:gs>
              <a:gs pos="50000">
                <a:srgbClr val="BFCAF0"/>
              </a:gs>
              <a:gs pos="100000">
                <a:srgbClr val="E0E5F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250" name="Овал 29"/>
          <p:cNvSpPr/>
          <p:nvPr/>
        </p:nvSpPr>
        <p:spPr>
          <a:xfrm>
            <a:off x="526680" y="5397120"/>
            <a:ext cx="677160" cy="677160"/>
          </a:xfrm>
          <a:prstGeom prst="ellipse">
            <a:avLst/>
          </a:prstGeom>
          <a:gradFill rotWithShape="0">
            <a:gsLst>
              <a:gs pos="0">
                <a:srgbClr val="95ACEA"/>
              </a:gs>
              <a:gs pos="50000">
                <a:srgbClr val="BFCAF0"/>
              </a:gs>
              <a:gs pos="100000">
                <a:srgbClr val="E0E5F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251" name="TextBox 4"/>
          <p:cNvSpPr/>
          <p:nvPr/>
        </p:nvSpPr>
        <p:spPr>
          <a:xfrm>
            <a:off x="682560" y="263160"/>
            <a:ext cx="47102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70C0"/>
                </a:solidFill>
                <a:uFillTx/>
                <a:latin typeface="Montserrat"/>
                <a:ea typeface="Calibri"/>
              </a:rPr>
              <a:t>НОВЫЕ МЕТОДЫ ОЗДОРОВЛЕНИЯ ЗА 12 МЕСЯЦЕВ 2024 ГОДА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2" name="TextBox 5"/>
          <p:cNvSpPr/>
          <p:nvPr/>
        </p:nvSpPr>
        <p:spPr>
          <a:xfrm>
            <a:off x="583920" y="2165400"/>
            <a:ext cx="22132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200" b="1" u="none" strike="noStrike">
                <a:solidFill>
                  <a:srgbClr val="7C662B"/>
                </a:solidFill>
                <a:uFillTx/>
                <a:latin typeface="Montserrat"/>
                <a:ea typeface="Calibri"/>
              </a:rPr>
              <a:t>СЕНСОРНАЯ КОМНАТА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3" name="TextBox 6"/>
          <p:cNvSpPr/>
          <p:nvPr/>
        </p:nvSpPr>
        <p:spPr>
          <a:xfrm>
            <a:off x="797760" y="1437840"/>
            <a:ext cx="27201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6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АО «ЛОК «Окжетпес»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54" name="Рисунок 7"/>
          <p:cNvPicPr/>
          <p:nvPr/>
        </p:nvPicPr>
        <p:blipFill>
          <a:blip r:embed="rId3"/>
          <a:stretch/>
        </p:blipFill>
        <p:spPr>
          <a:xfrm>
            <a:off x="837720" y="1024560"/>
            <a:ext cx="1311480" cy="392040"/>
          </a:xfrm>
          <a:prstGeom prst="rect">
            <a:avLst/>
          </a:prstGeom>
          <a:ln w="0">
            <a:noFill/>
          </a:ln>
        </p:spPr>
      </p:pic>
      <p:sp>
        <p:nvSpPr>
          <p:cNvPr id="255" name="TextBox 9"/>
          <p:cNvSpPr/>
          <p:nvPr/>
        </p:nvSpPr>
        <p:spPr>
          <a:xfrm>
            <a:off x="3284640" y="2165400"/>
            <a:ext cx="100512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200" b="1" u="none" strike="noStrike">
                <a:solidFill>
                  <a:srgbClr val="7C662B"/>
                </a:solidFill>
                <a:uFillTx/>
                <a:latin typeface="Montserrat"/>
                <a:ea typeface="Calibri"/>
              </a:rPr>
              <a:t>ЗАЛ ЛФК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6" name="TextBox 10"/>
          <p:cNvSpPr/>
          <p:nvPr/>
        </p:nvSpPr>
        <p:spPr>
          <a:xfrm>
            <a:off x="654480" y="4579920"/>
            <a:ext cx="246348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1" u="none" strike="noStrike">
                <a:solidFill>
                  <a:srgbClr val="7C662B"/>
                </a:solidFill>
                <a:uFillTx/>
                <a:latin typeface="Montserrat"/>
                <a:ea typeface="Calibri"/>
              </a:rPr>
              <a:t>МЕТОДИКА ЛЕЧЕНИЯ ПАЦИЕНТОВ С ПОМОЩЬЮ НАФТАЛАНА и МЛТ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7" name="TextBox 11"/>
          <p:cNvSpPr/>
          <p:nvPr/>
        </p:nvSpPr>
        <p:spPr>
          <a:xfrm>
            <a:off x="682560" y="5415120"/>
            <a:ext cx="22287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1" u="none" strike="noStrike">
                <a:solidFill>
                  <a:srgbClr val="7C662B"/>
                </a:solidFill>
                <a:uFillTx/>
                <a:latin typeface="Montserrat"/>
                <a:ea typeface="Calibri"/>
              </a:rPr>
              <a:t>МЕТОДИКА ЛЕЧЕНИЯ АНЕМИИ С ПОМОЩЬЮ ПАНТОГЕМАТОГЕНА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8" name="TextBox 12"/>
          <p:cNvSpPr/>
          <p:nvPr/>
        </p:nvSpPr>
        <p:spPr>
          <a:xfrm>
            <a:off x="5654160" y="1436040"/>
            <a:ext cx="29325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6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«Окжетпес» Алматы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59" name="Рисунок 13"/>
          <p:cNvPicPr/>
          <p:nvPr/>
        </p:nvPicPr>
        <p:blipFill>
          <a:blip r:embed="rId4"/>
          <a:stretch/>
        </p:blipFill>
        <p:spPr>
          <a:xfrm>
            <a:off x="5694120" y="1024560"/>
            <a:ext cx="1434240" cy="473400"/>
          </a:xfrm>
          <a:prstGeom prst="rect">
            <a:avLst/>
          </a:prstGeom>
          <a:ln w="0">
            <a:noFill/>
          </a:ln>
        </p:spPr>
      </p:pic>
      <p:sp>
        <p:nvSpPr>
          <p:cNvPr id="260" name="TextBox 14"/>
          <p:cNvSpPr/>
          <p:nvPr/>
        </p:nvSpPr>
        <p:spPr>
          <a:xfrm>
            <a:off x="8865720" y="1396800"/>
            <a:ext cx="23256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6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ООО «Астана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61" name="Рисунок 15"/>
          <p:cNvPicPr/>
          <p:nvPr/>
        </p:nvPicPr>
        <p:blipFill>
          <a:blip r:embed="rId5"/>
          <a:stretch/>
        </p:blipFill>
        <p:spPr>
          <a:xfrm>
            <a:off x="8906040" y="1024560"/>
            <a:ext cx="1260720" cy="360360"/>
          </a:xfrm>
          <a:prstGeom prst="rect">
            <a:avLst/>
          </a:prstGeom>
          <a:ln w="0">
            <a:noFill/>
          </a:ln>
        </p:spPr>
      </p:pic>
      <p:pic>
        <p:nvPicPr>
          <p:cNvPr id="262" name="Рисунок 21"/>
          <p:cNvPicPr/>
          <p:nvPr/>
        </p:nvPicPr>
        <p:blipFill>
          <a:blip r:embed="rId6"/>
          <a:stretch/>
        </p:blipFill>
        <p:spPr>
          <a:xfrm>
            <a:off x="437760" y="2696760"/>
            <a:ext cx="2720160" cy="1948320"/>
          </a:xfrm>
          <a:prstGeom prst="rect">
            <a:avLst/>
          </a:prstGeom>
          <a:ln w="0">
            <a:noFill/>
          </a:ln>
        </p:spPr>
      </p:pic>
      <p:pic>
        <p:nvPicPr>
          <p:cNvPr id="263" name="Рисунок 23"/>
          <p:cNvPicPr/>
          <p:nvPr/>
        </p:nvPicPr>
        <p:blipFill>
          <a:blip r:embed="rId7"/>
          <a:stretch/>
        </p:blipFill>
        <p:spPr>
          <a:xfrm>
            <a:off x="3169440" y="2541600"/>
            <a:ext cx="2696040" cy="1963800"/>
          </a:xfrm>
          <a:prstGeom prst="rect">
            <a:avLst/>
          </a:prstGeom>
          <a:ln w="0">
            <a:noFill/>
          </a:ln>
        </p:spPr>
      </p:pic>
      <p:pic>
        <p:nvPicPr>
          <p:cNvPr id="264" name="Рисунок 22"/>
          <p:cNvPicPr/>
          <p:nvPr/>
        </p:nvPicPr>
        <p:blipFill>
          <a:blip r:embed="rId8"/>
          <a:srcRect l="22921" t="5480" r="19936" b="10506"/>
          <a:stretch/>
        </p:blipFill>
        <p:spPr>
          <a:xfrm>
            <a:off x="4325040" y="4525200"/>
            <a:ext cx="1185120" cy="1743120"/>
          </a:xfrm>
          <a:prstGeom prst="rect">
            <a:avLst/>
          </a:prstGeom>
          <a:ln w="0">
            <a:noFill/>
          </a:ln>
        </p:spPr>
      </p:pic>
      <p:sp>
        <p:nvSpPr>
          <p:cNvPr id="265" name="TextBox 24"/>
          <p:cNvSpPr/>
          <p:nvPr/>
        </p:nvSpPr>
        <p:spPr>
          <a:xfrm>
            <a:off x="631440" y="2362680"/>
            <a:ext cx="189972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u="none" strike="noStrike">
                <a:solidFill>
                  <a:schemeClr val="lt2">
                    <a:lumMod val="25000"/>
                  </a:schemeClr>
                </a:solidFill>
                <a:uFillTx/>
                <a:latin typeface="Montserrat"/>
              </a:rPr>
              <a:t>397 пациентов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u="none" strike="noStrike">
                <a:solidFill>
                  <a:schemeClr val="lt2">
                    <a:lumMod val="25000"/>
                  </a:schemeClr>
                </a:solidFill>
                <a:uFillTx/>
                <a:latin typeface="Montserrat"/>
              </a:rPr>
              <a:t>1733 процедуры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6" name="TextBox 25"/>
          <p:cNvSpPr/>
          <p:nvPr/>
        </p:nvSpPr>
        <p:spPr>
          <a:xfrm>
            <a:off x="1886760" y="2362680"/>
            <a:ext cx="143244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u="none" strike="noStrike">
                <a:solidFill>
                  <a:schemeClr val="lt2">
                    <a:lumMod val="25000"/>
                  </a:schemeClr>
                </a:solidFill>
                <a:uFillTx/>
                <a:latin typeface="Montserrat"/>
              </a:rPr>
              <a:t>112 сеансов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u="none" strike="noStrike">
                <a:solidFill>
                  <a:schemeClr val="lt2">
                    <a:lumMod val="25000"/>
                  </a:schemeClr>
                </a:solidFill>
                <a:uFillTx/>
                <a:latin typeface="Montserrat"/>
              </a:rPr>
              <a:t>1 920 000 тг доход 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7" name="Овал 30"/>
          <p:cNvSpPr/>
          <p:nvPr/>
        </p:nvSpPr>
        <p:spPr>
          <a:xfrm>
            <a:off x="5531400" y="2075400"/>
            <a:ext cx="677160" cy="677160"/>
          </a:xfrm>
          <a:prstGeom prst="ellipse">
            <a:avLst/>
          </a:prstGeom>
          <a:gradFill rotWithShape="0">
            <a:gsLst>
              <a:gs pos="0">
                <a:srgbClr val="95ACEA"/>
              </a:gs>
              <a:gs pos="50000">
                <a:srgbClr val="BFCAF0"/>
              </a:gs>
              <a:gs pos="100000">
                <a:srgbClr val="E0E5F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268" name="Овал 31"/>
          <p:cNvSpPr/>
          <p:nvPr/>
        </p:nvSpPr>
        <p:spPr>
          <a:xfrm>
            <a:off x="5531400" y="3515400"/>
            <a:ext cx="677160" cy="677160"/>
          </a:xfrm>
          <a:prstGeom prst="ellipse">
            <a:avLst/>
          </a:prstGeom>
          <a:gradFill rotWithShape="0">
            <a:gsLst>
              <a:gs pos="0">
                <a:srgbClr val="95ACEA"/>
              </a:gs>
              <a:gs pos="50000">
                <a:srgbClr val="BFCAF0"/>
              </a:gs>
              <a:gs pos="100000">
                <a:srgbClr val="E0E5F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269" name="Овал 32"/>
          <p:cNvSpPr/>
          <p:nvPr/>
        </p:nvSpPr>
        <p:spPr>
          <a:xfrm>
            <a:off x="5531400" y="4485240"/>
            <a:ext cx="677160" cy="677160"/>
          </a:xfrm>
          <a:prstGeom prst="ellipse">
            <a:avLst/>
          </a:prstGeom>
          <a:gradFill rotWithShape="0">
            <a:gsLst>
              <a:gs pos="0">
                <a:srgbClr val="95ACEA"/>
              </a:gs>
              <a:gs pos="50000">
                <a:srgbClr val="BFCAF0"/>
              </a:gs>
              <a:gs pos="100000">
                <a:srgbClr val="E0E5F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270" name="TextBox 16"/>
          <p:cNvSpPr/>
          <p:nvPr/>
        </p:nvSpPr>
        <p:spPr>
          <a:xfrm>
            <a:off x="5711760" y="2141280"/>
            <a:ext cx="260928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1" u="none" strike="noStrike">
                <a:solidFill>
                  <a:srgbClr val="7C662B"/>
                </a:solidFill>
                <a:uFillTx/>
                <a:latin typeface="Montserrat"/>
                <a:ea typeface="Calibri"/>
              </a:rPr>
              <a:t>ОПРЕДЕЛЕНИЕ ЗНАЧИМОСТИ ВИТАМИНА Д В ЛЕЧЕНИИ ПОСТКОВИДНЫХ ЗАБОЛЕВАНИЙ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1" name="TextBox 17"/>
          <p:cNvSpPr/>
          <p:nvPr/>
        </p:nvSpPr>
        <p:spPr>
          <a:xfrm>
            <a:off x="5618880" y="3715560"/>
            <a:ext cx="22132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200" b="1" u="none" strike="noStrike">
                <a:solidFill>
                  <a:srgbClr val="7C662B"/>
                </a:solidFill>
                <a:uFillTx/>
                <a:latin typeface="Montserrat"/>
                <a:ea typeface="Calibri"/>
              </a:rPr>
              <a:t>МЕДИЦИНСКИЕ ГАЗЫ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2" name="TextBox 18"/>
          <p:cNvSpPr/>
          <p:nvPr/>
        </p:nvSpPr>
        <p:spPr>
          <a:xfrm>
            <a:off x="5694120" y="4512960"/>
            <a:ext cx="260928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1" u="none" strike="noStrike">
                <a:solidFill>
                  <a:srgbClr val="7C662B"/>
                </a:solidFill>
                <a:uFillTx/>
                <a:latin typeface="Montserrat"/>
                <a:ea typeface="Calibri"/>
              </a:rPr>
              <a:t>ЛЕЧЕНИЕ ВЕРТЕБРЕГЕННОЙ ДОРСОПАТИИ С ПРИМЕНЕНИЕМ НАФТАЛАНА И ШУНГИТА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3" name="Овал 33"/>
          <p:cNvSpPr/>
          <p:nvPr/>
        </p:nvSpPr>
        <p:spPr>
          <a:xfrm>
            <a:off x="8434440" y="2075400"/>
            <a:ext cx="677160" cy="677160"/>
          </a:xfrm>
          <a:prstGeom prst="ellipse">
            <a:avLst/>
          </a:prstGeom>
          <a:gradFill rotWithShape="0">
            <a:gsLst>
              <a:gs pos="0">
                <a:srgbClr val="95ACEA"/>
              </a:gs>
              <a:gs pos="50000">
                <a:srgbClr val="BFCAF0"/>
              </a:gs>
              <a:gs pos="100000">
                <a:srgbClr val="E0E5F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274" name="Овал 34"/>
          <p:cNvSpPr/>
          <p:nvPr/>
        </p:nvSpPr>
        <p:spPr>
          <a:xfrm>
            <a:off x="8434440" y="3122280"/>
            <a:ext cx="677160" cy="677160"/>
          </a:xfrm>
          <a:prstGeom prst="ellipse">
            <a:avLst/>
          </a:prstGeom>
          <a:gradFill rotWithShape="0">
            <a:gsLst>
              <a:gs pos="0">
                <a:srgbClr val="95ACEA"/>
              </a:gs>
              <a:gs pos="50000">
                <a:srgbClr val="BFCAF0"/>
              </a:gs>
              <a:gs pos="100000">
                <a:srgbClr val="E0E5F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275" name="TextBox 19"/>
          <p:cNvSpPr/>
          <p:nvPr/>
        </p:nvSpPr>
        <p:spPr>
          <a:xfrm>
            <a:off x="8696160" y="2141280"/>
            <a:ext cx="22132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1" u="none" strike="noStrike">
                <a:solidFill>
                  <a:srgbClr val="7C662B"/>
                </a:solidFill>
                <a:uFillTx/>
                <a:latin typeface="Montserrat"/>
                <a:ea typeface="Calibri"/>
              </a:rPr>
              <a:t>ПЕЛОИДОТЕРАПИЯ В ЛЕЧЕНИИ САХАРНОГО ДИАБЕТА 2 ТИПА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6" name="TextBox 20"/>
          <p:cNvSpPr/>
          <p:nvPr/>
        </p:nvSpPr>
        <p:spPr>
          <a:xfrm>
            <a:off x="8664840" y="3079080"/>
            <a:ext cx="282924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1" u="none" strike="noStrike">
                <a:solidFill>
                  <a:srgbClr val="7C662B"/>
                </a:solidFill>
                <a:uFillTx/>
                <a:latin typeface="Montserrat"/>
                <a:ea typeface="Calibri"/>
              </a:rPr>
              <a:t>САНАТОРНО-КУРОРТНОЕ ЛЕЧЕНИЕ ЭРЕКТИЛЬНОЙ ДИСФУНКЦИИ У МУЖЧИН С ХРОНИЧЕСКИМ ПРОСТАТИТОМ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77" name="Рисунок 35"/>
          <p:cNvPicPr/>
          <p:nvPr/>
        </p:nvPicPr>
        <p:blipFill>
          <a:blip r:embed="rId9"/>
          <a:stretch/>
        </p:blipFill>
        <p:spPr>
          <a:xfrm>
            <a:off x="9036360" y="4318200"/>
            <a:ext cx="3155040" cy="2550600"/>
          </a:xfrm>
          <a:prstGeom prst="rect">
            <a:avLst/>
          </a:prstGeom>
          <a:ln w="0">
            <a:noFill/>
          </a:ln>
        </p:spPr>
      </p:pic>
      <p:sp>
        <p:nvSpPr>
          <p:cNvPr id="278" name="TextBox 36"/>
          <p:cNvSpPr/>
          <p:nvPr/>
        </p:nvSpPr>
        <p:spPr>
          <a:xfrm>
            <a:off x="3309840" y="2362680"/>
            <a:ext cx="143244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u="none" strike="noStrike">
                <a:solidFill>
                  <a:schemeClr val="lt2">
                    <a:lumMod val="25000"/>
                  </a:schemeClr>
                </a:solidFill>
                <a:uFillTx/>
                <a:latin typeface="Montserrat"/>
              </a:rPr>
              <a:t>1 698 человек оздоровлено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9" name="TextBox 37"/>
          <p:cNvSpPr/>
          <p:nvPr/>
        </p:nvSpPr>
        <p:spPr>
          <a:xfrm>
            <a:off x="3100320" y="4605120"/>
            <a:ext cx="189972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u="none" strike="noStrike">
                <a:solidFill>
                  <a:schemeClr val="lt2">
                    <a:lumMod val="25000"/>
                  </a:schemeClr>
                </a:solidFill>
                <a:uFillTx/>
                <a:latin typeface="Montserrat"/>
              </a:rPr>
              <a:t>132 процедура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u="none" strike="noStrike">
                <a:solidFill>
                  <a:schemeClr val="lt2">
                    <a:lumMod val="25000"/>
                  </a:schemeClr>
                </a:solidFill>
                <a:uFillTx/>
                <a:latin typeface="Montserrat"/>
              </a:rPr>
              <a:t>854 400 тг доход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0" name="TextBox 38"/>
          <p:cNvSpPr/>
          <p:nvPr/>
        </p:nvSpPr>
        <p:spPr>
          <a:xfrm>
            <a:off x="3100320" y="5423400"/>
            <a:ext cx="125784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u="none" strike="noStrike">
                <a:solidFill>
                  <a:schemeClr val="lt2">
                    <a:lumMod val="25000"/>
                  </a:schemeClr>
                </a:solidFill>
                <a:uFillTx/>
                <a:latin typeface="Montserrat"/>
              </a:rPr>
              <a:t>50 пациентов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u="none" strike="noStrike">
                <a:solidFill>
                  <a:schemeClr val="lt2">
                    <a:lumMod val="25000"/>
                  </a:schemeClr>
                </a:solidFill>
                <a:uFillTx/>
                <a:latin typeface="Montserrat"/>
              </a:rPr>
              <a:t>314 600 тг доход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1" name="TextBox 39"/>
          <p:cNvSpPr/>
          <p:nvPr/>
        </p:nvSpPr>
        <p:spPr>
          <a:xfrm>
            <a:off x="5711760" y="3082320"/>
            <a:ext cx="188676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u="none" strike="noStrike">
                <a:solidFill>
                  <a:schemeClr val="lt2">
                    <a:lumMod val="25000"/>
                  </a:schemeClr>
                </a:solidFill>
                <a:uFillTx/>
                <a:latin typeface="Montserrat"/>
              </a:rPr>
              <a:t>71 человек обследован 381 550 тг доход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2" name="TextBox 40"/>
          <p:cNvSpPr/>
          <p:nvPr/>
        </p:nvSpPr>
        <p:spPr>
          <a:xfrm>
            <a:off x="5711760" y="3943800"/>
            <a:ext cx="196668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u="none" strike="noStrike">
                <a:solidFill>
                  <a:schemeClr val="lt2">
                    <a:lumMod val="25000"/>
                  </a:schemeClr>
                </a:solidFill>
                <a:uFillTx/>
                <a:latin typeface="Montserrat"/>
              </a:rPr>
              <a:t>369 человек обследовано 5 631 360 тг доход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3" name="TextBox 41"/>
          <p:cNvSpPr/>
          <p:nvPr/>
        </p:nvSpPr>
        <p:spPr>
          <a:xfrm>
            <a:off x="5711760" y="5335920"/>
            <a:ext cx="188676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u="none" strike="noStrike">
                <a:solidFill>
                  <a:schemeClr val="lt2">
                    <a:lumMod val="25000"/>
                  </a:schemeClr>
                </a:solidFill>
                <a:uFillTx/>
                <a:latin typeface="Montserrat"/>
              </a:rPr>
              <a:t>110 человек обследовано 1 585 000 тг доход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4" name="TextBox 42"/>
          <p:cNvSpPr/>
          <p:nvPr/>
        </p:nvSpPr>
        <p:spPr>
          <a:xfrm>
            <a:off x="8696160" y="2762640"/>
            <a:ext cx="18867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u="none" strike="noStrike">
                <a:solidFill>
                  <a:schemeClr val="lt2">
                    <a:lumMod val="25000"/>
                  </a:schemeClr>
                </a:solidFill>
                <a:uFillTx/>
                <a:latin typeface="Montserrat"/>
              </a:rPr>
              <a:t>30 человека пролечено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5" name="TextBox 43"/>
          <p:cNvSpPr/>
          <p:nvPr/>
        </p:nvSpPr>
        <p:spPr>
          <a:xfrm>
            <a:off x="8696160" y="3857400"/>
            <a:ext cx="18867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u="none" strike="noStrike">
                <a:solidFill>
                  <a:schemeClr val="lt2">
                    <a:lumMod val="25000"/>
                  </a:schemeClr>
                </a:solidFill>
                <a:uFillTx/>
                <a:latin typeface="Montserrat"/>
              </a:rPr>
              <a:t>23 человека пролечено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6" name="TextBox 1"/>
          <p:cNvSpPr/>
          <p:nvPr/>
        </p:nvSpPr>
        <p:spPr>
          <a:xfrm>
            <a:off x="8696160" y="4041000"/>
            <a:ext cx="18867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ru-RU" sz="1000" b="0" i="1" u="none" strike="noStrike">
                <a:solidFill>
                  <a:schemeClr val="lt2">
                    <a:lumMod val="25000"/>
                  </a:schemeClr>
                </a:solidFill>
                <a:uFillTx/>
                <a:latin typeface="Montserrat"/>
              </a:rPr>
              <a:t>10 732 310 тг общий доход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287" name="Диаграмма 44"/>
          <p:cNvGraphicFramePr/>
          <p:nvPr>
            <p:extLst>
              <p:ext uri="{D42A27DB-BD31-4B8C-83A1-F6EECF244321}">
                <p14:modId xmlns:p14="http://schemas.microsoft.com/office/powerpoint/2010/main" val="2699185141"/>
              </p:ext>
            </p:extLst>
          </p:nvPr>
        </p:nvGraphicFramePr>
        <p:xfrm>
          <a:off x="4200525" y="5355720"/>
          <a:ext cx="6097635" cy="1473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88" name="Стрелка: вниз 45"/>
          <p:cNvSpPr/>
          <p:nvPr/>
        </p:nvSpPr>
        <p:spPr>
          <a:xfrm rot="10800000">
            <a:off x="8205840" y="4889160"/>
            <a:ext cx="966960" cy="10119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0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289" name="TextBox 46"/>
          <p:cNvSpPr/>
          <p:nvPr/>
        </p:nvSpPr>
        <p:spPr>
          <a:xfrm>
            <a:off x="8297280" y="4353840"/>
            <a:ext cx="113652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3000" b="1" u="none" strike="noStrike">
                <a:solidFill>
                  <a:srgbClr val="70AD47"/>
                </a:solidFill>
                <a:uFillTx/>
                <a:latin typeface="Montserrat"/>
                <a:ea typeface="Calibri"/>
              </a:rPr>
              <a:t>21%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0" name="TextBox 47"/>
          <p:cNvSpPr/>
          <p:nvPr/>
        </p:nvSpPr>
        <p:spPr>
          <a:xfrm>
            <a:off x="7631265" y="6092640"/>
            <a:ext cx="143844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1" i="1" u="none" strike="noStrike" dirty="0">
                <a:solidFill>
                  <a:schemeClr val="dk1"/>
                </a:solidFill>
                <a:uFillTx/>
                <a:latin typeface="Montserrat"/>
                <a:ea typeface="Cambria"/>
              </a:rPr>
              <a:t>2024 год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200" b="1" i="1" u="none" strike="noStrike" dirty="0">
                <a:solidFill>
                  <a:schemeClr val="dk1"/>
                </a:solidFill>
                <a:uFillTx/>
                <a:latin typeface="Montserrat"/>
                <a:ea typeface="Cambria"/>
              </a:rPr>
              <a:t>485 243 574 </a:t>
            </a:r>
            <a:r>
              <a:rPr lang="ru-RU" sz="1200" b="1" i="1" u="none" strike="noStrike" dirty="0" err="1">
                <a:solidFill>
                  <a:schemeClr val="dk1"/>
                </a:solidFill>
                <a:uFillTx/>
                <a:latin typeface="Montserrat"/>
                <a:ea typeface="Cambria"/>
              </a:rPr>
              <a:t>тг</a:t>
            </a:r>
            <a:endParaRPr lang="en-US" sz="12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1" name="TextBox 48"/>
          <p:cNvSpPr/>
          <p:nvPr/>
        </p:nvSpPr>
        <p:spPr>
          <a:xfrm>
            <a:off x="5828580" y="6074280"/>
            <a:ext cx="234036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b="1" i="1" u="none" strike="noStrike" dirty="0">
                <a:solidFill>
                  <a:schemeClr val="dk1"/>
                </a:solidFill>
                <a:uFillTx/>
                <a:latin typeface="Montserrat"/>
                <a:ea typeface="Cambria"/>
              </a:rPr>
              <a:t>2023 год</a:t>
            </a:r>
            <a:endParaRPr lang="en-US" sz="1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400" b="1" i="1" u="none" strike="noStrike" dirty="0">
                <a:solidFill>
                  <a:schemeClr val="dk1"/>
                </a:solidFill>
                <a:uFillTx/>
                <a:latin typeface="Montserrat"/>
                <a:ea typeface="Cambria"/>
              </a:rPr>
              <a:t>382 772 207 </a:t>
            </a:r>
            <a:r>
              <a:rPr lang="ru-RU" sz="1400" b="1" i="1" u="none" strike="noStrike" dirty="0" err="1">
                <a:solidFill>
                  <a:schemeClr val="dk1"/>
                </a:solidFill>
                <a:uFillTx/>
                <a:latin typeface="Montserrat"/>
                <a:ea typeface="Cambria"/>
              </a:rPr>
              <a:t>тг</a:t>
            </a:r>
            <a:endParaRPr lang="en-US" sz="1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Прямоугольник 2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gradFill rotWithShape="0">
            <a:gsLst>
              <a:gs pos="0">
                <a:srgbClr val="D7D7D7"/>
              </a:gs>
              <a:gs pos="50000">
                <a:srgbClr val="E5E5E5"/>
              </a:gs>
              <a:gs pos="100000">
                <a:srgbClr val="F1F1F1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324360" y="3384360"/>
            <a:ext cx="4955400" cy="513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1200" b="1" u="none" strike="noStrike">
                <a:solidFill>
                  <a:schemeClr val="dk1"/>
                </a:solidFill>
                <a:uFillTx/>
                <a:latin typeface="Montserrat"/>
              </a:rPr>
              <a:t>Доходы от коммерческой деятельности, млн.тг</a:t>
            </a:r>
            <a:endParaRPr lang="ru-RU" sz="12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graphicFrame>
        <p:nvGraphicFramePr>
          <p:cNvPr id="294" name="Объект 5"/>
          <p:cNvGraphicFramePr/>
          <p:nvPr/>
        </p:nvGraphicFramePr>
        <p:xfrm>
          <a:off x="2921760" y="3641400"/>
          <a:ext cx="4768200" cy="3164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Diagram1"/>
          <p:cNvGraphicFramePr/>
          <p:nvPr>
            <p:extLst>
              <p:ext uri="{D42A27DB-BD31-4B8C-83A1-F6EECF244321}">
                <p14:modId xmlns:p14="http://schemas.microsoft.com/office/powerpoint/2010/main" val="4139424268"/>
              </p:ext>
            </p:extLst>
          </p:nvPr>
        </p:nvGraphicFramePr>
        <p:xfrm>
          <a:off x="295200" y="3930480"/>
          <a:ext cx="3278880" cy="258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427354467"/>
              </p:ext>
            </p:extLst>
          </p:nvPr>
        </p:nvGraphicFramePr>
        <p:xfrm>
          <a:off x="7602120" y="3937320"/>
          <a:ext cx="4159440" cy="2675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95" name="Заголовок 1"/>
          <p:cNvSpPr/>
          <p:nvPr/>
        </p:nvSpPr>
        <p:spPr>
          <a:xfrm>
            <a:off x="7779960" y="3544920"/>
            <a:ext cx="4087080" cy="39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9999"/>
          </a:bodyPr>
          <a:lstStyle/>
          <a:p>
            <a:pPr defTabSz="914400">
              <a:lnSpc>
                <a:spcPct val="90000"/>
              </a:lnSpc>
            </a:pPr>
            <a:r>
              <a:rPr lang="ru-RU" sz="1200" b="1" u="none" strike="noStrike">
                <a:solidFill>
                  <a:schemeClr val="dk1"/>
                </a:solidFill>
                <a:uFillTx/>
                <a:latin typeface="Montserrat"/>
              </a:rPr>
              <a:t>Удельный вес доходов от реабилитации МЦ УДП РК 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90000"/>
              </a:lnSpc>
            </a:pPr>
            <a:r>
              <a:rPr lang="ru-RU" sz="1200" b="1" u="none" strike="noStrike">
                <a:solidFill>
                  <a:schemeClr val="dk1"/>
                </a:solidFill>
                <a:uFillTx/>
                <a:latin typeface="Montserrat"/>
              </a:rPr>
              <a:t>в динамике за 3 года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296" name="Таблица 16"/>
          <p:cNvGraphicFramePr/>
          <p:nvPr>
            <p:extLst>
              <p:ext uri="{D42A27DB-BD31-4B8C-83A1-F6EECF244321}">
                <p14:modId xmlns:p14="http://schemas.microsoft.com/office/powerpoint/2010/main" val="2122549264"/>
              </p:ext>
            </p:extLst>
          </p:nvPr>
        </p:nvGraphicFramePr>
        <p:xfrm>
          <a:off x="408240" y="589320"/>
          <a:ext cx="11457360" cy="2743200"/>
        </p:xfrm>
        <a:graphic>
          <a:graphicData uri="http://schemas.openxmlformats.org/drawingml/2006/table">
            <a:tbl>
              <a:tblPr/>
              <a:tblGrid>
                <a:gridCol w="158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6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4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6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77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5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77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124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124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09600">
                <a:tc rowSpan="3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ru-RU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Наименование показателей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ru-RU" sz="900" b="1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АО «ЛОК «Ок-Жетпес»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ru-RU" sz="900" b="1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Филиал АО «ЛОК «Ок-Жетпес» «Алматы»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ru-RU" sz="900" b="1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ООО «Астана»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ru-RU" sz="900" b="1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Всего по санаториям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320">
                <a:tc vMerge="1"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2023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1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2024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2023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1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2024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2023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1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2024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1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2023</a:t>
                      </a:r>
                      <a:endParaRPr lang="en-US" sz="900" b="1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1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2024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320">
                <a:tc vMerge="1"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ru-RU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план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ru-RU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прогноз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ru-RU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план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ru-RU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прогноз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ru-RU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план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ru-RU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прогноз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ru-RU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план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ru-RU" sz="900" b="1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прогноз</a:t>
                      </a:r>
                      <a:endParaRPr lang="en-US" sz="900" b="1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32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ru-RU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ДОХОДЫ, всего, тыс.тенге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2 739 289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3 040 000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3 044 390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3 127 714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3 400 683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3 403 683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2 165 077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2 399 475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2 451 718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8 032 080</a:t>
                      </a:r>
                      <a:endParaRPr lang="en-US" sz="9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8 840 158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8 899 791</a:t>
                      </a:r>
                      <a:endParaRPr lang="en-US" sz="9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ru-RU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от коммерческой деятельности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1 230 144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1 470 874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1 475 264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1 471 910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1 681 692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1 683 498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2 000 305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2 086 588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2 138 831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4 702 359</a:t>
                      </a:r>
                      <a:endParaRPr lang="en-US" sz="9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5 239 154</a:t>
                      </a:r>
                      <a:endParaRPr lang="en-US" sz="9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5 297 593</a:t>
                      </a:r>
                      <a:endParaRPr lang="en-US" sz="9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52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ru-RU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от обслуживания пациентов по программе реабилитации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1 509 145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1 569 126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1 569 126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 1 423 514   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  1 501 889   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  1 501 882   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164 772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312 887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312 887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3 097 431</a:t>
                      </a:r>
                      <a:endParaRPr lang="en-US" sz="9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3 383 902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3 383 895</a:t>
                      </a:r>
                      <a:endParaRPr lang="en-US" sz="9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32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ru-RU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ГОБМП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 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 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 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    232 290   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     217 102   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     218 303   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 </a:t>
                      </a:r>
                      <a:endParaRPr lang="en-US" sz="9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 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 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232 290</a:t>
                      </a:r>
                      <a:endParaRPr lang="en-US" sz="9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217 102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218 303</a:t>
                      </a:r>
                      <a:endParaRPr lang="en-US" sz="9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6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ru-RU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РАСХОДЫ, всего,тыс.тенге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2 722 263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3 035 000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3 035 101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3 116 114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  3 398 083   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3 397 537,00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2 147 350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2 388 766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2 440 768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7 985 727</a:t>
                      </a:r>
                      <a:endParaRPr lang="en-US" sz="9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8 821 849</a:t>
                      </a:r>
                      <a:endParaRPr lang="en-US" sz="9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8 873 406</a:t>
                      </a:r>
                      <a:endParaRPr lang="en-US" sz="9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32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ru-RU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Результат, тыс.тенге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17 026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5 000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9 289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11 600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2 600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6 146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17 727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10 709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10 950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46 353</a:t>
                      </a:r>
                      <a:endParaRPr lang="en-US" sz="9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2 600</a:t>
                      </a:r>
                      <a:endParaRPr lang="en-US" sz="9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x-none" sz="900" b="0" u="none" strike="noStrike" dirty="0">
                          <a:solidFill>
                            <a:schemeClr val="dk1"/>
                          </a:solidFill>
                          <a:uFillTx/>
                          <a:latin typeface="Montserrat"/>
                        </a:rPr>
                        <a:t>26 385</a:t>
                      </a:r>
                      <a:endParaRPr lang="en-US" sz="9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7200" marR="72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97" name="TextBox 3"/>
          <p:cNvSpPr/>
          <p:nvPr/>
        </p:nvSpPr>
        <p:spPr>
          <a:xfrm>
            <a:off x="408240" y="211320"/>
            <a:ext cx="8092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70C0"/>
                </a:solidFill>
                <a:uFillTx/>
                <a:latin typeface="Montserrat"/>
                <a:ea typeface="Calibri"/>
              </a:rPr>
              <a:t>ОСНОВНЫЕ ФИНАНСОВО-ЭКОНОМИЧЕСКИЕ ПОКАЗАТЕЛИ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Прямоугольник 3"/>
          <p:cNvSpPr/>
          <p:nvPr/>
        </p:nvSpPr>
        <p:spPr>
          <a:xfrm>
            <a:off x="360" y="360"/>
            <a:ext cx="12191400" cy="6857280"/>
          </a:xfrm>
          <a:prstGeom prst="rect">
            <a:avLst/>
          </a:prstGeom>
          <a:gradFill rotWithShape="0">
            <a:gsLst>
              <a:gs pos="0">
                <a:srgbClr val="D7D7D7"/>
              </a:gs>
              <a:gs pos="50000">
                <a:srgbClr val="E5E5E5"/>
              </a:gs>
              <a:gs pos="100000">
                <a:srgbClr val="F1F1F1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299" name="TextBox 4"/>
          <p:cNvSpPr/>
          <p:nvPr/>
        </p:nvSpPr>
        <p:spPr>
          <a:xfrm>
            <a:off x="722160" y="403560"/>
            <a:ext cx="640620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70C0"/>
                </a:solidFill>
                <a:uFillTx/>
                <a:latin typeface="Montserrat"/>
                <a:ea typeface="Calibri"/>
              </a:rPr>
              <a:t>ОСНОВНЫЕ ПОКАЗАТЕЛИ ПО ГОСУДАРСТВЕННЫМ ЗАКУПКАМ 2023-2024 гг. (млн.тенге)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300" name="Диаграмма 50"/>
          <p:cNvGraphicFramePr/>
          <p:nvPr>
            <p:extLst>
              <p:ext uri="{D42A27DB-BD31-4B8C-83A1-F6EECF244321}">
                <p14:modId xmlns:p14="http://schemas.microsoft.com/office/powerpoint/2010/main" val="317747287"/>
              </p:ext>
            </p:extLst>
          </p:nvPr>
        </p:nvGraphicFramePr>
        <p:xfrm>
          <a:off x="423360" y="1429920"/>
          <a:ext cx="6960240" cy="5427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1" name="Диаграмма 53"/>
          <p:cNvGraphicFramePr/>
          <p:nvPr>
            <p:extLst>
              <p:ext uri="{D42A27DB-BD31-4B8C-83A1-F6EECF244321}">
                <p14:modId xmlns:p14="http://schemas.microsoft.com/office/powerpoint/2010/main" val="1575368849"/>
              </p:ext>
            </p:extLst>
          </p:nvPr>
        </p:nvGraphicFramePr>
        <p:xfrm>
          <a:off x="5666760" y="2442960"/>
          <a:ext cx="6636960" cy="218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2" name="TextBox 54"/>
          <p:cNvSpPr/>
          <p:nvPr/>
        </p:nvSpPr>
        <p:spPr>
          <a:xfrm>
            <a:off x="8524800" y="3056760"/>
            <a:ext cx="104724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600" b="1" u="none" strike="noStrike">
                <a:solidFill>
                  <a:schemeClr val="lt2">
                    <a:lumMod val="25000"/>
                  </a:schemeClr>
                </a:solidFill>
                <a:uFillTx/>
                <a:latin typeface="Montserrat"/>
                <a:ea typeface="Calibri"/>
              </a:rPr>
              <a:t>3996,2 млн тг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3" name="TextBox 55"/>
          <p:cNvSpPr/>
          <p:nvPr/>
        </p:nvSpPr>
        <p:spPr>
          <a:xfrm>
            <a:off x="8780040" y="4755240"/>
            <a:ext cx="220680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kk-KZ" sz="1400" b="0" i="1" u="none" strike="noStrike">
                <a:solidFill>
                  <a:srgbClr val="000000"/>
                </a:solidFill>
                <a:uFillTx/>
                <a:latin typeface="Montserrat"/>
                <a:ea typeface="Calibri"/>
              </a:rPr>
              <a:t>условная экономия</a:t>
            </a: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4" name="TextBox 56"/>
          <p:cNvSpPr/>
          <p:nvPr/>
        </p:nvSpPr>
        <p:spPr>
          <a:xfrm>
            <a:off x="8985600" y="4932720"/>
            <a:ext cx="1796040" cy="79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kk-KZ" sz="3000" b="1" u="none" strike="noStrike">
                <a:solidFill>
                  <a:srgbClr val="000000"/>
                </a:solidFill>
                <a:uFillTx/>
                <a:latin typeface="Montserrat"/>
                <a:ea typeface="Calibri"/>
              </a:rPr>
              <a:t>77,8</a:t>
            </a:r>
            <a:r>
              <a:rPr lang="kk-KZ" sz="1600" b="0" u="none" strike="noStrike">
                <a:solidFill>
                  <a:srgbClr val="000000"/>
                </a:solidFill>
                <a:uFillTx/>
                <a:latin typeface="Montserrat"/>
                <a:ea typeface="Calibri"/>
              </a:rPr>
              <a:t> млн.тг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Прямоугольник 3"/>
          <p:cNvSpPr/>
          <p:nvPr/>
        </p:nvSpPr>
        <p:spPr>
          <a:xfrm>
            <a:off x="-8640" y="0"/>
            <a:ext cx="12191400" cy="6857280"/>
          </a:xfrm>
          <a:prstGeom prst="rect">
            <a:avLst/>
          </a:prstGeom>
          <a:gradFill rotWithShape="0">
            <a:gsLst>
              <a:gs pos="0">
                <a:srgbClr val="D7D7D7"/>
              </a:gs>
              <a:gs pos="50000">
                <a:srgbClr val="E5E5E5"/>
              </a:gs>
              <a:gs pos="100000">
                <a:srgbClr val="F1F1F1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306" name="TextBox 4"/>
          <p:cNvSpPr/>
          <p:nvPr/>
        </p:nvSpPr>
        <p:spPr>
          <a:xfrm>
            <a:off x="722160" y="403560"/>
            <a:ext cx="6264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70C0"/>
                </a:solidFill>
                <a:uFillTx/>
                <a:latin typeface="Montserrat"/>
                <a:ea typeface="Calibri"/>
              </a:rPr>
              <a:t>ОБРАТНАЯ СВЯЗЬ И МАРКЕТИНГ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7" name="Овал 22"/>
          <p:cNvSpPr/>
          <p:nvPr/>
        </p:nvSpPr>
        <p:spPr>
          <a:xfrm>
            <a:off x="9220680" y="1109520"/>
            <a:ext cx="1637640" cy="1637640"/>
          </a:xfrm>
          <a:prstGeom prst="ellipse">
            <a:avLst/>
          </a:prstGeom>
          <a:gradFill rotWithShape="0">
            <a:gsLst>
              <a:gs pos="0">
                <a:srgbClr val="B097D2"/>
              </a:gs>
              <a:gs pos="50000">
                <a:srgbClr val="CEC0E1"/>
              </a:gs>
              <a:gs pos="100000">
                <a:srgbClr val="E6E0F0"/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308" name="Овал 23"/>
          <p:cNvSpPr/>
          <p:nvPr/>
        </p:nvSpPr>
        <p:spPr>
          <a:xfrm>
            <a:off x="7803720" y="1119960"/>
            <a:ext cx="1637640" cy="1637640"/>
          </a:xfrm>
          <a:prstGeom prst="ellipse">
            <a:avLst/>
          </a:prstGeom>
          <a:gradFill rotWithShape="0">
            <a:gsLst>
              <a:gs pos="0">
                <a:srgbClr val="B097D2"/>
              </a:gs>
              <a:gs pos="50000">
                <a:srgbClr val="CEC0E1"/>
              </a:gs>
              <a:gs pos="100000">
                <a:srgbClr val="E6E0F0"/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309" name="TextBox 30"/>
          <p:cNvSpPr/>
          <p:nvPr/>
        </p:nvSpPr>
        <p:spPr>
          <a:xfrm>
            <a:off x="9331560" y="1614960"/>
            <a:ext cx="155988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000" b="1" i="1" u="none" strike="noStrike">
                <a:solidFill>
                  <a:schemeClr val="dk1"/>
                </a:solidFill>
                <a:uFillTx/>
                <a:latin typeface="Montserrat"/>
              </a:rPr>
              <a:t>6 644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0" name="TextBox 43"/>
          <p:cNvSpPr/>
          <p:nvPr/>
        </p:nvSpPr>
        <p:spPr>
          <a:xfrm>
            <a:off x="8058600" y="1431720"/>
            <a:ext cx="10504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200" b="1" i="1" u="none" strike="noStrike">
                <a:solidFill>
                  <a:schemeClr val="dk1"/>
                </a:solidFill>
                <a:uFillTx/>
                <a:latin typeface="Montserrat"/>
              </a:rPr>
              <a:t>ЗВОНКИ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1" name="Овал 44"/>
          <p:cNvSpPr/>
          <p:nvPr/>
        </p:nvSpPr>
        <p:spPr>
          <a:xfrm>
            <a:off x="6405120" y="1119960"/>
            <a:ext cx="1637640" cy="1637640"/>
          </a:xfrm>
          <a:prstGeom prst="ellipse">
            <a:avLst/>
          </a:prstGeom>
          <a:gradFill rotWithShape="0">
            <a:gsLst>
              <a:gs pos="0">
                <a:srgbClr val="B097D2"/>
              </a:gs>
              <a:gs pos="50000">
                <a:srgbClr val="CEC0E1"/>
              </a:gs>
              <a:gs pos="100000">
                <a:srgbClr val="E6E0F0"/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312" name="TextBox 46"/>
          <p:cNvSpPr/>
          <p:nvPr/>
        </p:nvSpPr>
        <p:spPr>
          <a:xfrm>
            <a:off x="6400800" y="1614960"/>
            <a:ext cx="155988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000" b="1" i="1" u="none" strike="noStrike">
                <a:solidFill>
                  <a:schemeClr val="dk1"/>
                </a:solidFill>
                <a:uFillTx/>
                <a:latin typeface="Montserrat"/>
              </a:rPr>
              <a:t>11 039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3" name="TextBox 47"/>
          <p:cNvSpPr/>
          <p:nvPr/>
        </p:nvSpPr>
        <p:spPr>
          <a:xfrm>
            <a:off x="7863120" y="1614960"/>
            <a:ext cx="155988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000" b="1" i="1" u="none" strike="noStrike">
                <a:solidFill>
                  <a:schemeClr val="dk1"/>
                </a:solidFill>
                <a:uFillTx/>
                <a:latin typeface="Montserrat"/>
              </a:rPr>
              <a:t>9 618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14" name="Рисунок 66"/>
          <p:cNvPicPr/>
          <p:nvPr/>
        </p:nvPicPr>
        <p:blipFill>
          <a:blip r:embed="rId3"/>
          <a:stretch/>
        </p:blipFill>
        <p:spPr>
          <a:xfrm>
            <a:off x="6431760" y="515520"/>
            <a:ext cx="1170720" cy="349920"/>
          </a:xfrm>
          <a:prstGeom prst="rect">
            <a:avLst/>
          </a:prstGeom>
          <a:ln w="0">
            <a:noFill/>
          </a:ln>
        </p:spPr>
      </p:pic>
      <p:pic>
        <p:nvPicPr>
          <p:cNvPr id="315" name="Рисунок 67"/>
          <p:cNvPicPr/>
          <p:nvPr/>
        </p:nvPicPr>
        <p:blipFill>
          <a:blip r:embed="rId4"/>
          <a:stretch/>
        </p:blipFill>
        <p:spPr>
          <a:xfrm>
            <a:off x="7969320" y="523080"/>
            <a:ext cx="1280160" cy="422280"/>
          </a:xfrm>
          <a:prstGeom prst="rect">
            <a:avLst/>
          </a:prstGeom>
          <a:ln w="0">
            <a:noFill/>
          </a:ln>
        </p:spPr>
      </p:pic>
      <p:pic>
        <p:nvPicPr>
          <p:cNvPr id="316" name="Рисунок 68"/>
          <p:cNvPicPr/>
          <p:nvPr/>
        </p:nvPicPr>
        <p:blipFill>
          <a:blip r:embed="rId5"/>
          <a:stretch/>
        </p:blipFill>
        <p:spPr>
          <a:xfrm>
            <a:off x="9577440" y="573480"/>
            <a:ext cx="1125360" cy="321480"/>
          </a:xfrm>
          <a:prstGeom prst="rect">
            <a:avLst/>
          </a:prstGeom>
          <a:ln w="0">
            <a:noFill/>
          </a:ln>
        </p:spPr>
      </p:pic>
      <p:sp>
        <p:nvSpPr>
          <p:cNvPr id="317" name="TextBox 83"/>
          <p:cNvSpPr/>
          <p:nvPr/>
        </p:nvSpPr>
        <p:spPr>
          <a:xfrm>
            <a:off x="668880" y="946080"/>
            <a:ext cx="1559880" cy="5525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000" b="1" i="1" dirty="0">
                <a:solidFill>
                  <a:schemeClr val="accent6">
                    <a:lumMod val="75000"/>
                  </a:schemeClr>
                </a:solidFill>
                <a:latin typeface="Montserrat"/>
              </a:rPr>
              <a:t>11 250</a:t>
            </a:r>
            <a:r>
              <a:rPr lang="ru-RU" sz="3000" b="1" i="1" u="none" strike="noStrike" dirty="0">
                <a:solidFill>
                  <a:schemeClr val="accent6">
                    <a:lumMod val="75000"/>
                  </a:schemeClr>
                </a:solidFill>
                <a:uFillTx/>
                <a:latin typeface="Montserrat"/>
              </a:rPr>
              <a:t> </a:t>
            </a:r>
            <a:endParaRPr lang="en-US" sz="3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8" name="TextBox 85"/>
          <p:cNvSpPr/>
          <p:nvPr/>
        </p:nvSpPr>
        <p:spPr>
          <a:xfrm>
            <a:off x="799560" y="1390320"/>
            <a:ext cx="18878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i="1" u="none" strike="noStrike">
                <a:solidFill>
                  <a:schemeClr val="dk1"/>
                </a:solidFill>
                <a:uFillTx/>
                <a:latin typeface="Montserrat"/>
              </a:rPr>
              <a:t>ЧЕЛОВЕКА ПРОШЛИ АНКЕТИРОВАНИЕ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9" name="TextBox 86"/>
          <p:cNvSpPr/>
          <p:nvPr/>
        </p:nvSpPr>
        <p:spPr>
          <a:xfrm>
            <a:off x="3135960" y="946080"/>
            <a:ext cx="155988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000" b="1" i="1" u="none" strike="noStrike">
                <a:solidFill>
                  <a:schemeClr val="accent6">
                    <a:lumMod val="75000"/>
                  </a:schemeClr>
                </a:solidFill>
                <a:uFillTx/>
                <a:latin typeface="Montserrat"/>
              </a:rPr>
              <a:t>97,3%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0" name="TextBox 87"/>
          <p:cNvSpPr/>
          <p:nvPr/>
        </p:nvSpPr>
        <p:spPr>
          <a:xfrm>
            <a:off x="3217680" y="1390320"/>
            <a:ext cx="21146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i="1" u="none" strike="noStrike">
                <a:solidFill>
                  <a:schemeClr val="dk1"/>
                </a:solidFill>
                <a:uFillTx/>
                <a:latin typeface="Montserrat"/>
              </a:rPr>
              <a:t>УДОВЛЕТВОРЕННОСТЬ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1" name="TextBox 88"/>
          <p:cNvSpPr/>
          <p:nvPr/>
        </p:nvSpPr>
        <p:spPr>
          <a:xfrm>
            <a:off x="3217680" y="1655640"/>
            <a:ext cx="219672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0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95,6%</a:t>
            </a:r>
            <a:r>
              <a:rPr lang="ru-RU" sz="10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 АО «ЛОК «Окжетпес»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2" name="TextBox 89"/>
          <p:cNvSpPr/>
          <p:nvPr/>
        </p:nvSpPr>
        <p:spPr>
          <a:xfrm>
            <a:off x="3217680" y="1837080"/>
            <a:ext cx="19839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000" b="1" i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98%</a:t>
            </a:r>
            <a:r>
              <a:rPr lang="ru-RU" sz="1000" b="0" i="1" u="none" strike="noStrike" dirty="0">
                <a:solidFill>
                  <a:schemeClr val="dk1"/>
                </a:solidFill>
                <a:uFillTx/>
                <a:latin typeface="Montserrat"/>
                <a:ea typeface="Calibri"/>
              </a:rPr>
              <a:t> «Окжетпес» Алматы</a:t>
            </a:r>
            <a:endParaRPr lang="en-US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3" name="TextBox 90"/>
          <p:cNvSpPr/>
          <p:nvPr/>
        </p:nvSpPr>
        <p:spPr>
          <a:xfrm>
            <a:off x="3217680" y="2030040"/>
            <a:ext cx="16714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000" b="1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98,2%</a:t>
            </a:r>
            <a:r>
              <a:rPr lang="ru-RU" sz="10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 ООО «Астана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4" name="Овал 91"/>
          <p:cNvSpPr/>
          <p:nvPr/>
        </p:nvSpPr>
        <p:spPr>
          <a:xfrm>
            <a:off x="9220680" y="2218320"/>
            <a:ext cx="1637640" cy="1637640"/>
          </a:xfrm>
          <a:prstGeom prst="ellipse">
            <a:avLst/>
          </a:prstGeom>
          <a:gradFill rotWithShape="0">
            <a:gsLst>
              <a:gs pos="0">
                <a:srgbClr val="5A738B"/>
              </a:gs>
              <a:gs pos="50000">
                <a:srgbClr val="7FA4C6"/>
              </a:gs>
              <a:gs pos="100000">
                <a:srgbClr val="97C2EA"/>
              </a:gs>
            </a:gsLst>
            <a:lin ang="8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325" name="Овал 92"/>
          <p:cNvSpPr/>
          <p:nvPr/>
        </p:nvSpPr>
        <p:spPr>
          <a:xfrm>
            <a:off x="7803720" y="2228760"/>
            <a:ext cx="1637640" cy="1637640"/>
          </a:xfrm>
          <a:prstGeom prst="ellipse">
            <a:avLst/>
          </a:prstGeom>
          <a:gradFill rotWithShape="0">
            <a:gsLst>
              <a:gs pos="0">
                <a:srgbClr val="5A738B"/>
              </a:gs>
              <a:gs pos="50000">
                <a:srgbClr val="7FA4C6"/>
              </a:gs>
              <a:gs pos="100000">
                <a:srgbClr val="97C2EA"/>
              </a:gs>
            </a:gsLst>
            <a:lin ang="8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326" name="Овал 93"/>
          <p:cNvSpPr/>
          <p:nvPr/>
        </p:nvSpPr>
        <p:spPr>
          <a:xfrm>
            <a:off x="6405120" y="2228760"/>
            <a:ext cx="1637640" cy="1637640"/>
          </a:xfrm>
          <a:prstGeom prst="ellipse">
            <a:avLst/>
          </a:prstGeom>
          <a:gradFill rotWithShape="0">
            <a:gsLst>
              <a:gs pos="0">
                <a:srgbClr val="5A738B"/>
              </a:gs>
              <a:gs pos="50000">
                <a:srgbClr val="7FA4C6"/>
              </a:gs>
              <a:gs pos="100000">
                <a:srgbClr val="97C2EA"/>
              </a:gs>
            </a:gsLst>
            <a:lin ang="8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327" name="TextBox 60"/>
          <p:cNvSpPr/>
          <p:nvPr/>
        </p:nvSpPr>
        <p:spPr>
          <a:xfrm>
            <a:off x="6701400" y="2793960"/>
            <a:ext cx="110160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000" b="1" i="1" u="none" strike="noStrike">
                <a:solidFill>
                  <a:schemeClr val="lt1"/>
                </a:solidFill>
                <a:uFillTx/>
                <a:latin typeface="Montserrat"/>
              </a:rPr>
              <a:t>36%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8" name="TextBox 61"/>
          <p:cNvSpPr/>
          <p:nvPr/>
        </p:nvSpPr>
        <p:spPr>
          <a:xfrm>
            <a:off x="8065800" y="2793960"/>
            <a:ext cx="110160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000" b="1" i="1" u="none" strike="noStrike">
                <a:solidFill>
                  <a:schemeClr val="lt1"/>
                </a:solidFill>
                <a:uFillTx/>
                <a:latin typeface="Montserrat"/>
              </a:rPr>
              <a:t>40%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9" name="TextBox 62"/>
          <p:cNvSpPr/>
          <p:nvPr/>
        </p:nvSpPr>
        <p:spPr>
          <a:xfrm>
            <a:off x="9523440" y="2793960"/>
            <a:ext cx="110160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000" b="1" i="1" u="none" strike="noStrike">
                <a:solidFill>
                  <a:schemeClr val="lt1"/>
                </a:solidFill>
                <a:uFillTx/>
                <a:latin typeface="Montserrat"/>
              </a:rPr>
              <a:t>57%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0" name="TextBox 73"/>
          <p:cNvSpPr/>
          <p:nvPr/>
        </p:nvSpPr>
        <p:spPr>
          <a:xfrm>
            <a:off x="7943760" y="2643480"/>
            <a:ext cx="13384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200" b="1" i="1" u="none" strike="noStrike">
                <a:solidFill>
                  <a:schemeClr val="lt1"/>
                </a:solidFill>
                <a:uFillTx/>
                <a:latin typeface="Montserrat"/>
              </a:rPr>
              <a:t>КОНВЕРСИЯ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1" name="Овал 94"/>
          <p:cNvSpPr/>
          <p:nvPr/>
        </p:nvSpPr>
        <p:spPr>
          <a:xfrm>
            <a:off x="9220680" y="3497760"/>
            <a:ext cx="1637640" cy="1637640"/>
          </a:xfrm>
          <a:prstGeom prst="ellipse">
            <a:avLst/>
          </a:prstGeom>
          <a:gradFill rotWithShape="0">
            <a:gsLst>
              <a:gs pos="0">
                <a:srgbClr val="B097D2"/>
              </a:gs>
              <a:gs pos="50000">
                <a:srgbClr val="CEC0E1"/>
              </a:gs>
              <a:gs pos="100000">
                <a:srgbClr val="E6E0F0"/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332" name="Овал 95"/>
          <p:cNvSpPr/>
          <p:nvPr/>
        </p:nvSpPr>
        <p:spPr>
          <a:xfrm>
            <a:off x="7803720" y="3508200"/>
            <a:ext cx="1637640" cy="1637640"/>
          </a:xfrm>
          <a:prstGeom prst="ellipse">
            <a:avLst/>
          </a:prstGeom>
          <a:gradFill rotWithShape="0">
            <a:gsLst>
              <a:gs pos="0">
                <a:srgbClr val="B097D2"/>
              </a:gs>
              <a:gs pos="50000">
                <a:srgbClr val="CEC0E1"/>
              </a:gs>
              <a:gs pos="100000">
                <a:srgbClr val="E6E0F0"/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333" name="Овал 96"/>
          <p:cNvSpPr/>
          <p:nvPr/>
        </p:nvSpPr>
        <p:spPr>
          <a:xfrm>
            <a:off x="6405120" y="3508200"/>
            <a:ext cx="1637640" cy="1637640"/>
          </a:xfrm>
          <a:prstGeom prst="ellipse">
            <a:avLst/>
          </a:prstGeom>
          <a:gradFill rotWithShape="0">
            <a:gsLst>
              <a:gs pos="0">
                <a:srgbClr val="B097D2"/>
              </a:gs>
              <a:gs pos="50000">
                <a:srgbClr val="CEC0E1"/>
              </a:gs>
              <a:gs pos="100000">
                <a:srgbClr val="E6E0F0"/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334" name="TextBox 97"/>
          <p:cNvSpPr/>
          <p:nvPr/>
        </p:nvSpPr>
        <p:spPr>
          <a:xfrm>
            <a:off x="7746480" y="3805560"/>
            <a:ext cx="18298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200" b="1" i="1" u="none" strike="noStrike">
                <a:solidFill>
                  <a:schemeClr val="dk1"/>
                </a:solidFill>
                <a:uFillTx/>
                <a:latin typeface="Montserrat"/>
              </a:rPr>
              <a:t>СРЕДНИЙ ЧЕК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5" name="TextBox 98"/>
          <p:cNvSpPr/>
          <p:nvPr/>
        </p:nvSpPr>
        <p:spPr>
          <a:xfrm>
            <a:off x="6662520" y="4060440"/>
            <a:ext cx="112320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000" b="1" i="1" u="none" strike="noStrike" dirty="0">
                <a:solidFill>
                  <a:schemeClr val="dk1"/>
                </a:solidFill>
                <a:uFillTx/>
                <a:latin typeface="Montserrat"/>
              </a:rPr>
              <a:t>183 805 </a:t>
            </a:r>
            <a:r>
              <a:rPr lang="ru-RU" sz="2000" b="1" i="1" u="none" strike="noStrike" dirty="0" err="1">
                <a:solidFill>
                  <a:schemeClr val="dk1"/>
                </a:solidFill>
                <a:uFillTx/>
                <a:latin typeface="Montserrat"/>
              </a:rPr>
              <a:t>тг</a:t>
            </a:r>
            <a:endParaRPr lang="en-US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6" name="TextBox 99"/>
          <p:cNvSpPr/>
          <p:nvPr/>
        </p:nvSpPr>
        <p:spPr>
          <a:xfrm>
            <a:off x="8159040" y="4060440"/>
            <a:ext cx="99792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000" b="1" i="1" u="none" strike="noStrike" dirty="0">
                <a:solidFill>
                  <a:schemeClr val="dk1"/>
                </a:solidFill>
                <a:uFillTx/>
                <a:latin typeface="Montserrat"/>
              </a:rPr>
              <a:t>251 132 </a:t>
            </a:r>
            <a:r>
              <a:rPr lang="ru-RU" sz="2000" b="1" i="1" u="none" strike="noStrike" dirty="0" err="1">
                <a:solidFill>
                  <a:schemeClr val="dk1"/>
                </a:solidFill>
                <a:uFillTx/>
                <a:latin typeface="Montserrat"/>
              </a:rPr>
              <a:t>тг</a:t>
            </a:r>
            <a:endParaRPr lang="en-US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7" name="TextBox 100"/>
          <p:cNvSpPr/>
          <p:nvPr/>
        </p:nvSpPr>
        <p:spPr>
          <a:xfrm>
            <a:off x="9499320" y="4060440"/>
            <a:ext cx="122904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000" b="1" i="1" u="none" strike="noStrike" dirty="0">
                <a:solidFill>
                  <a:schemeClr val="dk1"/>
                </a:solidFill>
                <a:uFillTx/>
                <a:latin typeface="Montserrat"/>
              </a:rPr>
              <a:t>364 908 </a:t>
            </a:r>
            <a:r>
              <a:rPr lang="ru-RU" sz="2000" b="1" i="1" u="none" strike="noStrike" dirty="0" err="1">
                <a:solidFill>
                  <a:schemeClr val="dk1"/>
                </a:solidFill>
                <a:uFillTx/>
                <a:latin typeface="Montserrat"/>
              </a:rPr>
              <a:t>тг</a:t>
            </a:r>
            <a:endParaRPr lang="en-US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8" name="Овал 101"/>
          <p:cNvSpPr/>
          <p:nvPr/>
        </p:nvSpPr>
        <p:spPr>
          <a:xfrm>
            <a:off x="9220680" y="4764960"/>
            <a:ext cx="1637640" cy="1637640"/>
          </a:xfrm>
          <a:prstGeom prst="ellipse">
            <a:avLst/>
          </a:prstGeom>
          <a:gradFill rotWithShape="0">
            <a:gsLst>
              <a:gs pos="0">
                <a:srgbClr val="5A738B"/>
              </a:gs>
              <a:gs pos="50000">
                <a:srgbClr val="7FA4C6"/>
              </a:gs>
              <a:gs pos="100000">
                <a:srgbClr val="97C2EA"/>
              </a:gs>
            </a:gsLst>
            <a:lin ang="8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339" name="Овал 102"/>
          <p:cNvSpPr/>
          <p:nvPr/>
        </p:nvSpPr>
        <p:spPr>
          <a:xfrm>
            <a:off x="7803720" y="4775400"/>
            <a:ext cx="1637640" cy="1637640"/>
          </a:xfrm>
          <a:prstGeom prst="ellipse">
            <a:avLst/>
          </a:prstGeom>
          <a:gradFill rotWithShape="0">
            <a:gsLst>
              <a:gs pos="0">
                <a:srgbClr val="5A738B"/>
              </a:gs>
              <a:gs pos="50000">
                <a:srgbClr val="7FA4C6"/>
              </a:gs>
              <a:gs pos="100000">
                <a:srgbClr val="97C2EA"/>
              </a:gs>
            </a:gsLst>
            <a:lin ang="8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340" name="Овал 103"/>
          <p:cNvSpPr/>
          <p:nvPr/>
        </p:nvSpPr>
        <p:spPr>
          <a:xfrm>
            <a:off x="6405120" y="4775400"/>
            <a:ext cx="1637640" cy="1637640"/>
          </a:xfrm>
          <a:prstGeom prst="ellipse">
            <a:avLst/>
          </a:prstGeom>
          <a:gradFill rotWithShape="0">
            <a:gsLst>
              <a:gs pos="0">
                <a:srgbClr val="5A738B"/>
              </a:gs>
              <a:gs pos="50000">
                <a:srgbClr val="7FA4C6"/>
              </a:gs>
              <a:gs pos="100000">
                <a:srgbClr val="97C2EA"/>
              </a:gs>
            </a:gsLst>
            <a:lin ang="8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341" name="TextBox 104"/>
          <p:cNvSpPr/>
          <p:nvPr/>
        </p:nvSpPr>
        <p:spPr>
          <a:xfrm>
            <a:off x="7728120" y="5109120"/>
            <a:ext cx="18298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200" b="1" i="1" u="none" strike="noStrike">
                <a:solidFill>
                  <a:schemeClr val="lt1"/>
                </a:solidFill>
                <a:uFillTx/>
                <a:latin typeface="Montserrat"/>
              </a:rPr>
              <a:t>ОБЩИЙ ДОХОД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2" name="TextBox 109"/>
          <p:cNvSpPr/>
          <p:nvPr/>
        </p:nvSpPr>
        <p:spPr>
          <a:xfrm>
            <a:off x="6487200" y="5375520"/>
            <a:ext cx="137520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000" b="1" i="1" u="none" strike="noStrike">
                <a:solidFill>
                  <a:schemeClr val="lt1"/>
                </a:solidFill>
                <a:uFillTx/>
                <a:latin typeface="Montserrat"/>
              </a:rPr>
              <a:t>1 175 873 тыс тг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3" name="TextBox 110"/>
          <p:cNvSpPr/>
          <p:nvPr/>
        </p:nvSpPr>
        <p:spPr>
          <a:xfrm>
            <a:off x="7969320" y="5375520"/>
            <a:ext cx="141624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000" b="1" i="1" u="none" strike="noStrike" dirty="0">
                <a:solidFill>
                  <a:schemeClr val="lt1"/>
                </a:solidFill>
                <a:uFillTx/>
                <a:latin typeface="Montserrat"/>
              </a:rPr>
              <a:t>1 638 127</a:t>
            </a:r>
            <a:endParaRPr lang="en-US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000" b="1" i="1" u="none" strike="noStrike" dirty="0" err="1">
                <a:solidFill>
                  <a:schemeClr val="lt1"/>
                </a:solidFill>
                <a:uFillTx/>
                <a:latin typeface="Montserrat"/>
              </a:rPr>
              <a:t>тыс</a:t>
            </a:r>
            <a:r>
              <a:rPr lang="ru-RU" sz="2000" b="1" i="1" u="none" strike="noStrike" dirty="0">
                <a:solidFill>
                  <a:schemeClr val="lt1"/>
                </a:solidFill>
                <a:uFillTx/>
                <a:latin typeface="Montserrat"/>
              </a:rPr>
              <a:t> </a:t>
            </a:r>
            <a:r>
              <a:rPr lang="ru-RU" sz="2000" b="1" i="1" u="none" strike="noStrike" dirty="0" err="1">
                <a:solidFill>
                  <a:schemeClr val="lt1"/>
                </a:solidFill>
                <a:uFillTx/>
                <a:latin typeface="Montserrat"/>
              </a:rPr>
              <a:t>тг</a:t>
            </a:r>
            <a:endParaRPr lang="en-US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4" name="TextBox 112"/>
          <p:cNvSpPr/>
          <p:nvPr/>
        </p:nvSpPr>
        <p:spPr>
          <a:xfrm>
            <a:off x="2227680" y="4429800"/>
            <a:ext cx="155988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000" b="1" i="1" u="none" strike="noStrike">
                <a:solidFill>
                  <a:schemeClr val="accent6">
                    <a:lumMod val="75000"/>
                  </a:schemeClr>
                </a:solidFill>
                <a:uFillTx/>
                <a:latin typeface="Montserrat"/>
              </a:rPr>
              <a:t>550</a:t>
            </a:r>
            <a:endParaRPr lang="en-US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5" name="TextBox 113"/>
          <p:cNvSpPr/>
          <p:nvPr/>
        </p:nvSpPr>
        <p:spPr>
          <a:xfrm>
            <a:off x="2475720" y="4880880"/>
            <a:ext cx="10641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200" b="0" i="1" u="none" strike="noStrike">
                <a:solidFill>
                  <a:schemeClr val="dk1"/>
                </a:solidFill>
                <a:uFillTx/>
                <a:latin typeface="Montserrat"/>
              </a:rPr>
              <a:t>ОТЗЫВОВ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346" name="Диаграмма 117"/>
          <p:cNvGraphicFramePr/>
          <p:nvPr/>
        </p:nvGraphicFramePr>
        <p:xfrm>
          <a:off x="987840" y="3336480"/>
          <a:ext cx="4023360" cy="3066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47" name="TextBox 118"/>
          <p:cNvSpPr/>
          <p:nvPr/>
        </p:nvSpPr>
        <p:spPr>
          <a:xfrm>
            <a:off x="3895560" y="5945040"/>
            <a:ext cx="16714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0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ПОЛОЖИТЕЛЬНЫЕ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8" name="TextBox 119"/>
          <p:cNvSpPr/>
          <p:nvPr/>
        </p:nvSpPr>
        <p:spPr>
          <a:xfrm>
            <a:off x="668880" y="3798000"/>
            <a:ext cx="16714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0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ОТРИЦАТЕЛЬНЫЕ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9" name="TextBox 120"/>
          <p:cNvSpPr/>
          <p:nvPr/>
        </p:nvSpPr>
        <p:spPr>
          <a:xfrm>
            <a:off x="2462760" y="3408480"/>
            <a:ext cx="16714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000" b="0" i="1" u="none" strike="noStrike">
                <a:solidFill>
                  <a:schemeClr val="dk1"/>
                </a:solidFill>
                <a:uFillTx/>
                <a:latin typeface="Montserrat"/>
                <a:ea typeface="Calibri"/>
              </a:rPr>
              <a:t>ПРЕДЛОЖЕНИЯ</a:t>
            </a:r>
            <a:endParaRPr lang="en-US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0" name="TextBox 121"/>
          <p:cNvSpPr/>
          <p:nvPr/>
        </p:nvSpPr>
        <p:spPr>
          <a:xfrm>
            <a:off x="803520" y="2514240"/>
            <a:ext cx="4407480" cy="82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600" b="1" u="none" strike="noStrike">
                <a:solidFill>
                  <a:schemeClr val="accent6">
                    <a:lumMod val="75000"/>
                  </a:schemeClr>
                </a:solidFill>
                <a:uFillTx/>
                <a:latin typeface="Montserrat"/>
                <a:ea typeface="Calibri"/>
              </a:rPr>
              <a:t>ОБРАЩЕНИЯ ЧЕРЕЗ СОЦИАЛЬНЫЕ СЕТИ, ПОИСКОВЫЕ СИСТЕМЫ ИНТЕРНЕТА, </a:t>
            </a:r>
            <a:r>
              <a:rPr lang="en-US" sz="1600" b="1" u="none" strike="noStrike">
                <a:solidFill>
                  <a:schemeClr val="accent6">
                    <a:lumMod val="75000"/>
                  </a:schemeClr>
                </a:solidFill>
                <a:uFillTx/>
                <a:latin typeface="Montserrat"/>
                <a:ea typeface="Calibri"/>
              </a:rPr>
              <a:t>QR</a:t>
            </a:r>
            <a:r>
              <a:rPr lang="kk-KZ" sz="1600" b="1" u="none" strike="noStrike">
                <a:solidFill>
                  <a:schemeClr val="accent6">
                    <a:lumMod val="75000"/>
                  </a:schemeClr>
                </a:solidFill>
                <a:uFillTx/>
                <a:latin typeface="Montserrat"/>
                <a:ea typeface="Calibri"/>
              </a:rPr>
              <a:t>-код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1" name="TextBox 111"/>
          <p:cNvSpPr/>
          <p:nvPr/>
        </p:nvSpPr>
        <p:spPr>
          <a:xfrm>
            <a:off x="9376200" y="5347800"/>
            <a:ext cx="145548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000" b="1" i="1" u="none" strike="noStrike" dirty="0">
                <a:solidFill>
                  <a:schemeClr val="lt1"/>
                </a:solidFill>
                <a:uFillTx/>
                <a:latin typeface="Montserrat"/>
              </a:rPr>
              <a:t>1 799 280</a:t>
            </a:r>
            <a:endParaRPr lang="en-US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000" b="1" i="1" u="none" strike="noStrike" dirty="0" err="1">
                <a:solidFill>
                  <a:schemeClr val="lt1"/>
                </a:solidFill>
                <a:uFillTx/>
                <a:latin typeface="Montserrat"/>
              </a:rPr>
              <a:t>тыс</a:t>
            </a:r>
            <a:r>
              <a:rPr lang="ru-RU" sz="2000" b="1" i="1" u="none" strike="noStrike" dirty="0">
                <a:solidFill>
                  <a:schemeClr val="lt1"/>
                </a:solidFill>
                <a:uFillTx/>
                <a:latin typeface="Montserrat"/>
              </a:rPr>
              <a:t> </a:t>
            </a:r>
            <a:r>
              <a:rPr lang="ru-RU" sz="2000" b="1" i="1" u="none" strike="noStrike" dirty="0" err="1">
                <a:solidFill>
                  <a:schemeClr val="lt1"/>
                </a:solidFill>
                <a:uFillTx/>
                <a:latin typeface="Montserrat"/>
              </a:rPr>
              <a:t>тг</a:t>
            </a:r>
            <a:endParaRPr lang="en-US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52" name="Рисунок 1"/>
          <p:cNvPicPr/>
          <p:nvPr/>
        </p:nvPicPr>
        <p:blipFill>
          <a:blip r:embed="rId7"/>
          <a:srcRect l="16008" r="21960" b="-99"/>
          <a:stretch/>
        </p:blipFill>
        <p:spPr>
          <a:xfrm>
            <a:off x="9935640" y="4836960"/>
            <a:ext cx="2231640" cy="2025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1544</TotalTime>
  <Words>2574</Words>
  <Application>Microsoft Office PowerPoint</Application>
  <PresentationFormat>Широкоэкранный</PresentationFormat>
  <Paragraphs>487</Paragraphs>
  <Slides>18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18</vt:i4>
      </vt:variant>
    </vt:vector>
  </HeadingPairs>
  <TitlesOfParts>
    <vt:vector size="37" baseType="lpstr">
      <vt:lpstr>Arial</vt:lpstr>
      <vt:lpstr>Calibri</vt:lpstr>
      <vt:lpstr>Calibri Light</vt:lpstr>
      <vt:lpstr>Montserrat</vt:lpstr>
      <vt:lpstr>Symbol</vt:lpstr>
      <vt:lpstr>Times New Roman</vt:lpstr>
      <vt:lpstr>Wingdings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Доходы от коммерческой деятельности, млн.тг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Designer</dc:creator>
  <dc:description/>
  <cp:lastModifiedBy>Жулдыз Ержанова</cp:lastModifiedBy>
  <cp:revision>181</cp:revision>
  <cp:lastPrinted>2025-01-23T11:44:45Z</cp:lastPrinted>
  <dcterms:created xsi:type="dcterms:W3CDTF">2024-12-24T05:29:39Z</dcterms:created>
  <dcterms:modified xsi:type="dcterms:W3CDTF">2025-01-23T15:45:35Z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5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19</vt:i4>
  </property>
</Properties>
</file>